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Lst>
  <p:sldIdLst>
    <p:sldId id="272" r:id="rId2"/>
    <p:sldId id="261" r:id="rId3"/>
    <p:sldId id="262" r:id="rId4"/>
    <p:sldId id="264" r:id="rId5"/>
    <p:sldId id="265" r:id="rId6"/>
    <p:sldId id="266" r:id="rId7"/>
    <p:sldId id="267" r:id="rId8"/>
    <p:sldId id="268" r:id="rId9"/>
    <p:sldId id="269" r:id="rId10"/>
    <p:sldId id="271" r:id="rId11"/>
    <p:sldId id="273" r:id="rId12"/>
    <p:sldId id="274"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2F4059D-DB76-210D-30FF-3BD7F6663788}" v="2" dt="2022-02-20T23:11:31.165"/>
    <p1510:client id="{54121F5A-9057-C083-31BB-70D151814113}" v="895" dt="2022-02-21T02:31:37.208"/>
    <p1510:client id="{71ABF443-535E-C8FE-8FEC-65551B1D8CFE}" v="1" dt="2022-02-21T02:32:26.945"/>
    <p1510:client id="{866C95EE-180A-B788-1500-29646CD01C99}" v="84" dt="2022-02-21T02:45:08.89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9" d="100"/>
          <a:sy n="79" d="100"/>
        </p:scale>
        <p:origin x="821"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microsoft.com/office/2015/10/relationships/revisionInfo" Target="revisionInfo.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diagrams/_rels/data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rawing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F6E242F-E7D3-428F-A8D9-9041FE7D528F}"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45A87C6D-F563-4BC6-A60F-5585766AE347}">
      <dgm:prSet/>
      <dgm:spPr/>
      <dgm:t>
        <a:bodyPr/>
        <a:lstStyle/>
        <a:p>
          <a:pPr>
            <a:lnSpc>
              <a:spcPct val="100000"/>
            </a:lnSpc>
            <a:defRPr cap="all"/>
          </a:pPr>
          <a:r>
            <a:rPr lang="en-US"/>
            <a:t>Introduction </a:t>
          </a:r>
        </a:p>
      </dgm:t>
    </dgm:pt>
    <dgm:pt modelId="{5B0CAC58-7C1E-4079-A774-4F11191253CD}" type="parTrans" cxnId="{CE5B5490-72A9-4930-9E73-74F176D40DE3}">
      <dgm:prSet/>
      <dgm:spPr/>
      <dgm:t>
        <a:bodyPr/>
        <a:lstStyle/>
        <a:p>
          <a:endParaRPr lang="en-US"/>
        </a:p>
      </dgm:t>
    </dgm:pt>
    <dgm:pt modelId="{C96675B5-C330-48F0-A3E9-7B9DCBC5B747}" type="sibTrans" cxnId="{CE5B5490-72A9-4930-9E73-74F176D40DE3}">
      <dgm:prSet/>
      <dgm:spPr/>
      <dgm:t>
        <a:bodyPr/>
        <a:lstStyle/>
        <a:p>
          <a:endParaRPr lang="en-US"/>
        </a:p>
      </dgm:t>
    </dgm:pt>
    <dgm:pt modelId="{5815B9CA-D79A-40EC-84A3-C3D05C21C2B0}">
      <dgm:prSet phldr="0"/>
      <dgm:spPr/>
      <dgm:t>
        <a:bodyPr/>
        <a:lstStyle/>
        <a:p>
          <a:pPr>
            <a:lnSpc>
              <a:spcPct val="100000"/>
            </a:lnSpc>
            <a:defRPr cap="all"/>
          </a:pPr>
          <a:r>
            <a:rPr lang="en-US">
              <a:latin typeface="Calibri Light" panose="020F0302020204030204"/>
            </a:rPr>
            <a:t>Important Observation</a:t>
          </a:r>
          <a:endParaRPr lang="en-US"/>
        </a:p>
      </dgm:t>
    </dgm:pt>
    <dgm:pt modelId="{EA85965A-E913-4DDE-BD53-7CFE691F48B9}" type="parTrans" cxnId="{21BBC3FE-4933-4DC1-BC44-3272B8ED415B}">
      <dgm:prSet/>
      <dgm:spPr/>
      <dgm:t>
        <a:bodyPr/>
        <a:lstStyle/>
        <a:p>
          <a:endParaRPr lang="en-US"/>
        </a:p>
      </dgm:t>
    </dgm:pt>
    <dgm:pt modelId="{EBEE2A79-EA5E-4BC0-B4EA-4D117664C274}" type="sibTrans" cxnId="{21BBC3FE-4933-4DC1-BC44-3272B8ED415B}">
      <dgm:prSet/>
      <dgm:spPr/>
      <dgm:t>
        <a:bodyPr/>
        <a:lstStyle/>
        <a:p>
          <a:endParaRPr lang="en-US"/>
        </a:p>
      </dgm:t>
    </dgm:pt>
    <dgm:pt modelId="{D31339D4-032B-4AAB-88C7-8EE1B5B29B3C}">
      <dgm:prSet/>
      <dgm:spPr/>
      <dgm:t>
        <a:bodyPr/>
        <a:lstStyle/>
        <a:p>
          <a:pPr>
            <a:lnSpc>
              <a:spcPct val="100000"/>
            </a:lnSpc>
            <a:defRPr cap="all"/>
          </a:pPr>
          <a:r>
            <a:rPr lang="en-US"/>
            <a:t>Summary</a:t>
          </a:r>
        </a:p>
      </dgm:t>
    </dgm:pt>
    <dgm:pt modelId="{4FF62832-AC6A-4BC7-BD9A-FEB4D9C2D425}" type="parTrans" cxnId="{0C46F33B-16ED-4D3E-B8F7-6F02735ADB41}">
      <dgm:prSet/>
      <dgm:spPr/>
      <dgm:t>
        <a:bodyPr/>
        <a:lstStyle/>
        <a:p>
          <a:endParaRPr lang="en-US"/>
        </a:p>
      </dgm:t>
    </dgm:pt>
    <dgm:pt modelId="{8D2DA677-B9F1-45CF-A709-A493BFBBEC8A}" type="sibTrans" cxnId="{0C46F33B-16ED-4D3E-B8F7-6F02735ADB41}">
      <dgm:prSet/>
      <dgm:spPr/>
      <dgm:t>
        <a:bodyPr/>
        <a:lstStyle/>
        <a:p>
          <a:endParaRPr lang="en-US"/>
        </a:p>
      </dgm:t>
    </dgm:pt>
    <dgm:pt modelId="{EAC72E7E-0D3A-48F2-94C4-0B29782EF5A7}">
      <dgm:prSet/>
      <dgm:spPr/>
      <dgm:t>
        <a:bodyPr/>
        <a:lstStyle/>
        <a:p>
          <a:pPr>
            <a:lnSpc>
              <a:spcPct val="100000"/>
            </a:lnSpc>
            <a:defRPr cap="all"/>
          </a:pPr>
          <a:r>
            <a:rPr lang="en-US"/>
            <a:t>Reference </a:t>
          </a:r>
        </a:p>
      </dgm:t>
    </dgm:pt>
    <dgm:pt modelId="{510BE20F-04A5-4E19-B46F-078221C0EF4C}" type="parTrans" cxnId="{45568668-1A51-4A63-AC33-57091249B3AC}">
      <dgm:prSet/>
      <dgm:spPr/>
      <dgm:t>
        <a:bodyPr/>
        <a:lstStyle/>
        <a:p>
          <a:endParaRPr lang="en-US"/>
        </a:p>
      </dgm:t>
    </dgm:pt>
    <dgm:pt modelId="{F19E5B57-6F91-4931-A33B-F1C32B575A72}" type="sibTrans" cxnId="{45568668-1A51-4A63-AC33-57091249B3AC}">
      <dgm:prSet/>
      <dgm:spPr/>
      <dgm:t>
        <a:bodyPr/>
        <a:lstStyle/>
        <a:p>
          <a:endParaRPr lang="en-US"/>
        </a:p>
      </dgm:t>
    </dgm:pt>
    <dgm:pt modelId="{5FAC98D8-0633-4560-8778-3DEA6305B70F}" type="pres">
      <dgm:prSet presAssocID="{FF6E242F-E7D3-428F-A8D9-9041FE7D528F}" presName="root" presStyleCnt="0">
        <dgm:presLayoutVars>
          <dgm:dir/>
          <dgm:resizeHandles val="exact"/>
        </dgm:presLayoutVars>
      </dgm:prSet>
      <dgm:spPr/>
    </dgm:pt>
    <dgm:pt modelId="{1C9BB219-98FF-487D-B3DB-974EF9AF9B6E}" type="pres">
      <dgm:prSet presAssocID="{45A87C6D-F563-4BC6-A60F-5585766AE347}" presName="compNode" presStyleCnt="0"/>
      <dgm:spPr/>
    </dgm:pt>
    <dgm:pt modelId="{4A2E4DA8-F401-45AC-80D5-F669B9D1D625}" type="pres">
      <dgm:prSet presAssocID="{45A87C6D-F563-4BC6-A60F-5585766AE347}" presName="iconBgRect" presStyleLbl="bgShp" presStyleIdx="0" presStyleCnt="4"/>
      <dgm:spPr/>
    </dgm:pt>
    <dgm:pt modelId="{0E615E86-E58A-475A-81A7-2111063B4E5A}" type="pres">
      <dgm:prSet presAssocID="{45A87C6D-F563-4BC6-A60F-5585766AE347}"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Like"/>
        </a:ext>
      </dgm:extLst>
    </dgm:pt>
    <dgm:pt modelId="{085699CD-8E61-40B6-B69A-3BF23A21320E}" type="pres">
      <dgm:prSet presAssocID="{45A87C6D-F563-4BC6-A60F-5585766AE347}" presName="spaceRect" presStyleCnt="0"/>
      <dgm:spPr/>
    </dgm:pt>
    <dgm:pt modelId="{D23DC721-25E8-4B45-BA8B-AD59B0B45C6A}" type="pres">
      <dgm:prSet presAssocID="{45A87C6D-F563-4BC6-A60F-5585766AE347}" presName="textRect" presStyleLbl="revTx" presStyleIdx="0" presStyleCnt="4">
        <dgm:presLayoutVars>
          <dgm:chMax val="1"/>
          <dgm:chPref val="1"/>
        </dgm:presLayoutVars>
      </dgm:prSet>
      <dgm:spPr/>
    </dgm:pt>
    <dgm:pt modelId="{58076487-63E4-4E61-86A2-DFF46BBB5D23}" type="pres">
      <dgm:prSet presAssocID="{C96675B5-C330-48F0-A3E9-7B9DCBC5B747}" presName="sibTrans" presStyleCnt="0"/>
      <dgm:spPr/>
    </dgm:pt>
    <dgm:pt modelId="{90212455-3457-4C5F-98B3-F9698C388899}" type="pres">
      <dgm:prSet presAssocID="{5815B9CA-D79A-40EC-84A3-C3D05C21C2B0}" presName="compNode" presStyleCnt="0"/>
      <dgm:spPr/>
    </dgm:pt>
    <dgm:pt modelId="{53BF4E0F-1188-44B4-BA21-14BACDAFC620}" type="pres">
      <dgm:prSet presAssocID="{5815B9CA-D79A-40EC-84A3-C3D05C21C2B0}" presName="iconBgRect" presStyleLbl="bgShp" presStyleIdx="1" presStyleCnt="4"/>
      <dgm:spPr/>
    </dgm:pt>
    <dgm:pt modelId="{8A139E06-5755-4E54-9506-BEDEF14E6615}" type="pres">
      <dgm:prSet presAssocID="{5815B9CA-D79A-40EC-84A3-C3D05C21C2B0}"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est Suite"/>
        </a:ext>
      </dgm:extLst>
    </dgm:pt>
    <dgm:pt modelId="{5DC3F299-76FB-420C-9912-7036B5E58B14}" type="pres">
      <dgm:prSet presAssocID="{5815B9CA-D79A-40EC-84A3-C3D05C21C2B0}" presName="spaceRect" presStyleCnt="0"/>
      <dgm:spPr/>
    </dgm:pt>
    <dgm:pt modelId="{F06F39D4-A388-459D-BF5B-F2F7BB0F42E2}" type="pres">
      <dgm:prSet presAssocID="{5815B9CA-D79A-40EC-84A3-C3D05C21C2B0}" presName="textRect" presStyleLbl="revTx" presStyleIdx="1" presStyleCnt="4">
        <dgm:presLayoutVars>
          <dgm:chMax val="1"/>
          <dgm:chPref val="1"/>
        </dgm:presLayoutVars>
      </dgm:prSet>
      <dgm:spPr/>
    </dgm:pt>
    <dgm:pt modelId="{C5CDC8E0-E7E2-4488-97F9-811A93985739}" type="pres">
      <dgm:prSet presAssocID="{EBEE2A79-EA5E-4BC0-B4EA-4D117664C274}" presName="sibTrans" presStyleCnt="0"/>
      <dgm:spPr/>
    </dgm:pt>
    <dgm:pt modelId="{63FD15FF-5FB1-4BCE-8445-86E87362DC21}" type="pres">
      <dgm:prSet presAssocID="{D31339D4-032B-4AAB-88C7-8EE1B5B29B3C}" presName="compNode" presStyleCnt="0"/>
      <dgm:spPr/>
    </dgm:pt>
    <dgm:pt modelId="{B1A2B107-3B57-4981-9BCF-047591180C6A}" type="pres">
      <dgm:prSet presAssocID="{D31339D4-032B-4AAB-88C7-8EE1B5B29B3C}" presName="iconBgRect" presStyleLbl="bgShp" presStyleIdx="2" presStyleCnt="4"/>
      <dgm:spPr/>
    </dgm:pt>
    <dgm:pt modelId="{D0F9670B-D31C-4BB9-879C-A21D4C18C15D}" type="pres">
      <dgm:prSet presAssocID="{D31339D4-032B-4AAB-88C7-8EE1B5B29B3C}"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Word Document"/>
        </a:ext>
      </dgm:extLst>
    </dgm:pt>
    <dgm:pt modelId="{19A4BE64-DE1D-454F-A78F-127C4849B8F3}" type="pres">
      <dgm:prSet presAssocID="{D31339D4-032B-4AAB-88C7-8EE1B5B29B3C}" presName="spaceRect" presStyleCnt="0"/>
      <dgm:spPr/>
    </dgm:pt>
    <dgm:pt modelId="{12B90CFB-60F4-4E21-ADAD-4463900804D1}" type="pres">
      <dgm:prSet presAssocID="{D31339D4-032B-4AAB-88C7-8EE1B5B29B3C}" presName="textRect" presStyleLbl="revTx" presStyleIdx="2" presStyleCnt="4">
        <dgm:presLayoutVars>
          <dgm:chMax val="1"/>
          <dgm:chPref val="1"/>
        </dgm:presLayoutVars>
      </dgm:prSet>
      <dgm:spPr/>
    </dgm:pt>
    <dgm:pt modelId="{BC0C598F-4796-474D-9884-B6E5FA9E4C48}" type="pres">
      <dgm:prSet presAssocID="{8D2DA677-B9F1-45CF-A709-A493BFBBEC8A}" presName="sibTrans" presStyleCnt="0"/>
      <dgm:spPr/>
    </dgm:pt>
    <dgm:pt modelId="{98DC06CF-5F54-4AAF-BCAC-E438491840E8}" type="pres">
      <dgm:prSet presAssocID="{EAC72E7E-0D3A-48F2-94C4-0B29782EF5A7}" presName="compNode" presStyleCnt="0"/>
      <dgm:spPr/>
    </dgm:pt>
    <dgm:pt modelId="{FFCC38F9-F6F5-433A-B24B-B2C661F1B2CE}" type="pres">
      <dgm:prSet presAssocID="{EAC72E7E-0D3A-48F2-94C4-0B29782EF5A7}" presName="iconBgRect" presStyleLbl="bgShp" presStyleIdx="3" presStyleCnt="4"/>
      <dgm:spPr/>
    </dgm:pt>
    <dgm:pt modelId="{976F3BA6-6346-47C2-826F-93D4F501EAB1}" type="pres">
      <dgm:prSet presAssocID="{EAC72E7E-0D3A-48F2-94C4-0B29782EF5A7}"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Asterisk"/>
        </a:ext>
      </dgm:extLst>
    </dgm:pt>
    <dgm:pt modelId="{71B5A643-6B2A-49DE-ACA5-4BFD1727F0E2}" type="pres">
      <dgm:prSet presAssocID="{EAC72E7E-0D3A-48F2-94C4-0B29782EF5A7}" presName="spaceRect" presStyleCnt="0"/>
      <dgm:spPr/>
    </dgm:pt>
    <dgm:pt modelId="{51F6C0D3-B1F3-4B4B-BABF-FC68079CDE0F}" type="pres">
      <dgm:prSet presAssocID="{EAC72E7E-0D3A-48F2-94C4-0B29782EF5A7}" presName="textRect" presStyleLbl="revTx" presStyleIdx="3" presStyleCnt="4">
        <dgm:presLayoutVars>
          <dgm:chMax val="1"/>
          <dgm:chPref val="1"/>
        </dgm:presLayoutVars>
      </dgm:prSet>
      <dgm:spPr/>
    </dgm:pt>
  </dgm:ptLst>
  <dgm:cxnLst>
    <dgm:cxn modelId="{0C46F33B-16ED-4D3E-B8F7-6F02735ADB41}" srcId="{FF6E242F-E7D3-428F-A8D9-9041FE7D528F}" destId="{D31339D4-032B-4AAB-88C7-8EE1B5B29B3C}" srcOrd="2" destOrd="0" parTransId="{4FF62832-AC6A-4BC7-BD9A-FEB4D9C2D425}" sibTransId="{8D2DA677-B9F1-45CF-A709-A493BFBBEC8A}"/>
    <dgm:cxn modelId="{C7470566-A254-4E50-B586-A068953AB470}" type="presOf" srcId="{FF6E242F-E7D3-428F-A8D9-9041FE7D528F}" destId="{5FAC98D8-0633-4560-8778-3DEA6305B70F}" srcOrd="0" destOrd="0" presId="urn:microsoft.com/office/officeart/2018/5/layout/IconCircleLabelList"/>
    <dgm:cxn modelId="{45568668-1A51-4A63-AC33-57091249B3AC}" srcId="{FF6E242F-E7D3-428F-A8D9-9041FE7D528F}" destId="{EAC72E7E-0D3A-48F2-94C4-0B29782EF5A7}" srcOrd="3" destOrd="0" parTransId="{510BE20F-04A5-4E19-B46F-078221C0EF4C}" sibTransId="{F19E5B57-6F91-4931-A33B-F1C32B575A72}"/>
    <dgm:cxn modelId="{CE5B5490-72A9-4930-9E73-74F176D40DE3}" srcId="{FF6E242F-E7D3-428F-A8D9-9041FE7D528F}" destId="{45A87C6D-F563-4BC6-A60F-5585766AE347}" srcOrd="0" destOrd="0" parTransId="{5B0CAC58-7C1E-4079-A774-4F11191253CD}" sibTransId="{C96675B5-C330-48F0-A3E9-7B9DCBC5B747}"/>
    <dgm:cxn modelId="{58A743C7-4186-4DDB-9100-3A55BCA1088A}" type="presOf" srcId="{45A87C6D-F563-4BC6-A60F-5585766AE347}" destId="{D23DC721-25E8-4B45-BA8B-AD59B0B45C6A}" srcOrd="0" destOrd="0" presId="urn:microsoft.com/office/officeart/2018/5/layout/IconCircleLabelList"/>
    <dgm:cxn modelId="{76F7C8CD-3A15-4793-A3FB-FF8A403D661D}" type="presOf" srcId="{5815B9CA-D79A-40EC-84A3-C3D05C21C2B0}" destId="{F06F39D4-A388-459D-BF5B-F2F7BB0F42E2}" srcOrd="0" destOrd="0" presId="urn:microsoft.com/office/officeart/2018/5/layout/IconCircleLabelList"/>
    <dgm:cxn modelId="{9E0F81D7-2536-4E7C-98CB-0EBC5081682D}" type="presOf" srcId="{D31339D4-032B-4AAB-88C7-8EE1B5B29B3C}" destId="{12B90CFB-60F4-4E21-ADAD-4463900804D1}" srcOrd="0" destOrd="0" presId="urn:microsoft.com/office/officeart/2018/5/layout/IconCircleLabelList"/>
    <dgm:cxn modelId="{8C4D06F0-F5F2-4466-9C92-D746F7E14E2A}" type="presOf" srcId="{EAC72E7E-0D3A-48F2-94C4-0B29782EF5A7}" destId="{51F6C0D3-B1F3-4B4B-BABF-FC68079CDE0F}" srcOrd="0" destOrd="0" presId="urn:microsoft.com/office/officeart/2018/5/layout/IconCircleLabelList"/>
    <dgm:cxn modelId="{21BBC3FE-4933-4DC1-BC44-3272B8ED415B}" srcId="{FF6E242F-E7D3-428F-A8D9-9041FE7D528F}" destId="{5815B9CA-D79A-40EC-84A3-C3D05C21C2B0}" srcOrd="1" destOrd="0" parTransId="{EA85965A-E913-4DDE-BD53-7CFE691F48B9}" sibTransId="{EBEE2A79-EA5E-4BC0-B4EA-4D117664C274}"/>
    <dgm:cxn modelId="{8548100B-0386-4DC1-9D7F-F1BBB11B2F63}" type="presParOf" srcId="{5FAC98D8-0633-4560-8778-3DEA6305B70F}" destId="{1C9BB219-98FF-487D-B3DB-974EF9AF9B6E}" srcOrd="0" destOrd="0" presId="urn:microsoft.com/office/officeart/2018/5/layout/IconCircleLabelList"/>
    <dgm:cxn modelId="{90CC9118-F70F-4AFF-A295-33DA87834685}" type="presParOf" srcId="{1C9BB219-98FF-487D-B3DB-974EF9AF9B6E}" destId="{4A2E4DA8-F401-45AC-80D5-F669B9D1D625}" srcOrd="0" destOrd="0" presId="urn:microsoft.com/office/officeart/2018/5/layout/IconCircleLabelList"/>
    <dgm:cxn modelId="{6D22B87D-3D52-494E-8C13-755A83822ADB}" type="presParOf" srcId="{1C9BB219-98FF-487D-B3DB-974EF9AF9B6E}" destId="{0E615E86-E58A-475A-81A7-2111063B4E5A}" srcOrd="1" destOrd="0" presId="urn:microsoft.com/office/officeart/2018/5/layout/IconCircleLabelList"/>
    <dgm:cxn modelId="{92B40DC4-4C82-4AFB-9B56-C8202CE7FA52}" type="presParOf" srcId="{1C9BB219-98FF-487D-B3DB-974EF9AF9B6E}" destId="{085699CD-8E61-40B6-B69A-3BF23A21320E}" srcOrd="2" destOrd="0" presId="urn:microsoft.com/office/officeart/2018/5/layout/IconCircleLabelList"/>
    <dgm:cxn modelId="{DD25C952-BFB7-4D40-A9F4-BDA93072D261}" type="presParOf" srcId="{1C9BB219-98FF-487D-B3DB-974EF9AF9B6E}" destId="{D23DC721-25E8-4B45-BA8B-AD59B0B45C6A}" srcOrd="3" destOrd="0" presId="urn:microsoft.com/office/officeart/2018/5/layout/IconCircleLabelList"/>
    <dgm:cxn modelId="{E1E34365-4FA1-4D0B-8CC5-3B302B61488F}" type="presParOf" srcId="{5FAC98D8-0633-4560-8778-3DEA6305B70F}" destId="{58076487-63E4-4E61-86A2-DFF46BBB5D23}" srcOrd="1" destOrd="0" presId="urn:microsoft.com/office/officeart/2018/5/layout/IconCircleLabelList"/>
    <dgm:cxn modelId="{1A45A486-6EDA-4526-ABF3-447B7865857D}" type="presParOf" srcId="{5FAC98D8-0633-4560-8778-3DEA6305B70F}" destId="{90212455-3457-4C5F-98B3-F9698C388899}" srcOrd="2" destOrd="0" presId="urn:microsoft.com/office/officeart/2018/5/layout/IconCircleLabelList"/>
    <dgm:cxn modelId="{D79F8109-1D62-44C7-925E-C2D81F55AB04}" type="presParOf" srcId="{90212455-3457-4C5F-98B3-F9698C388899}" destId="{53BF4E0F-1188-44B4-BA21-14BACDAFC620}" srcOrd="0" destOrd="0" presId="urn:microsoft.com/office/officeart/2018/5/layout/IconCircleLabelList"/>
    <dgm:cxn modelId="{3CD65D87-BA4B-4F3B-9623-D93E53586061}" type="presParOf" srcId="{90212455-3457-4C5F-98B3-F9698C388899}" destId="{8A139E06-5755-4E54-9506-BEDEF14E6615}" srcOrd="1" destOrd="0" presId="urn:microsoft.com/office/officeart/2018/5/layout/IconCircleLabelList"/>
    <dgm:cxn modelId="{F5A6D621-9BE0-493E-9C77-9D011039A978}" type="presParOf" srcId="{90212455-3457-4C5F-98B3-F9698C388899}" destId="{5DC3F299-76FB-420C-9912-7036B5E58B14}" srcOrd="2" destOrd="0" presId="urn:microsoft.com/office/officeart/2018/5/layout/IconCircleLabelList"/>
    <dgm:cxn modelId="{5102AB8D-D9F4-42FE-9214-35AB021A6781}" type="presParOf" srcId="{90212455-3457-4C5F-98B3-F9698C388899}" destId="{F06F39D4-A388-459D-BF5B-F2F7BB0F42E2}" srcOrd="3" destOrd="0" presId="urn:microsoft.com/office/officeart/2018/5/layout/IconCircleLabelList"/>
    <dgm:cxn modelId="{B05AE55C-D220-41E3-A5B1-B3B422CBEE0E}" type="presParOf" srcId="{5FAC98D8-0633-4560-8778-3DEA6305B70F}" destId="{C5CDC8E0-E7E2-4488-97F9-811A93985739}" srcOrd="3" destOrd="0" presId="urn:microsoft.com/office/officeart/2018/5/layout/IconCircleLabelList"/>
    <dgm:cxn modelId="{9520F74F-7440-4B1E-9EE5-C21029EAA3A2}" type="presParOf" srcId="{5FAC98D8-0633-4560-8778-3DEA6305B70F}" destId="{63FD15FF-5FB1-4BCE-8445-86E87362DC21}" srcOrd="4" destOrd="0" presId="urn:microsoft.com/office/officeart/2018/5/layout/IconCircleLabelList"/>
    <dgm:cxn modelId="{3FCE2EC3-30DB-4F55-99C1-6D1F6199025E}" type="presParOf" srcId="{63FD15FF-5FB1-4BCE-8445-86E87362DC21}" destId="{B1A2B107-3B57-4981-9BCF-047591180C6A}" srcOrd="0" destOrd="0" presId="urn:microsoft.com/office/officeart/2018/5/layout/IconCircleLabelList"/>
    <dgm:cxn modelId="{C7AC8502-8B5A-4574-AA4E-1810D9121EC9}" type="presParOf" srcId="{63FD15FF-5FB1-4BCE-8445-86E87362DC21}" destId="{D0F9670B-D31C-4BB9-879C-A21D4C18C15D}" srcOrd="1" destOrd="0" presId="urn:microsoft.com/office/officeart/2018/5/layout/IconCircleLabelList"/>
    <dgm:cxn modelId="{698BDCE2-E578-469B-91CD-6965272E394D}" type="presParOf" srcId="{63FD15FF-5FB1-4BCE-8445-86E87362DC21}" destId="{19A4BE64-DE1D-454F-A78F-127C4849B8F3}" srcOrd="2" destOrd="0" presId="urn:microsoft.com/office/officeart/2018/5/layout/IconCircleLabelList"/>
    <dgm:cxn modelId="{B7087806-E413-4969-B8DE-95AD161C44B7}" type="presParOf" srcId="{63FD15FF-5FB1-4BCE-8445-86E87362DC21}" destId="{12B90CFB-60F4-4E21-ADAD-4463900804D1}" srcOrd="3" destOrd="0" presId="urn:microsoft.com/office/officeart/2018/5/layout/IconCircleLabelList"/>
    <dgm:cxn modelId="{5655D6AE-6F7A-42D4-8CA1-B5ED401257E1}" type="presParOf" srcId="{5FAC98D8-0633-4560-8778-3DEA6305B70F}" destId="{BC0C598F-4796-474D-9884-B6E5FA9E4C48}" srcOrd="5" destOrd="0" presId="urn:microsoft.com/office/officeart/2018/5/layout/IconCircleLabelList"/>
    <dgm:cxn modelId="{FC6C524C-0731-4D73-B440-AC43978897FC}" type="presParOf" srcId="{5FAC98D8-0633-4560-8778-3DEA6305B70F}" destId="{98DC06CF-5F54-4AAF-BCAC-E438491840E8}" srcOrd="6" destOrd="0" presId="urn:microsoft.com/office/officeart/2018/5/layout/IconCircleLabelList"/>
    <dgm:cxn modelId="{08623252-CACD-448F-8DAE-23D862C305C6}" type="presParOf" srcId="{98DC06CF-5F54-4AAF-BCAC-E438491840E8}" destId="{FFCC38F9-F6F5-433A-B24B-B2C661F1B2CE}" srcOrd="0" destOrd="0" presId="urn:microsoft.com/office/officeart/2018/5/layout/IconCircleLabelList"/>
    <dgm:cxn modelId="{094434F5-D47B-41BF-BF3D-0167A18AEDA6}" type="presParOf" srcId="{98DC06CF-5F54-4AAF-BCAC-E438491840E8}" destId="{976F3BA6-6346-47C2-826F-93D4F501EAB1}" srcOrd="1" destOrd="0" presId="urn:microsoft.com/office/officeart/2018/5/layout/IconCircleLabelList"/>
    <dgm:cxn modelId="{51B54233-B36F-4047-84AF-92EA04C2B422}" type="presParOf" srcId="{98DC06CF-5F54-4AAF-BCAC-E438491840E8}" destId="{71B5A643-6B2A-49DE-ACA5-4BFD1727F0E2}" srcOrd="2" destOrd="0" presId="urn:microsoft.com/office/officeart/2018/5/layout/IconCircleLabelList"/>
    <dgm:cxn modelId="{FF1C18BA-DB64-4FA2-A3C4-4C2315948A9A}" type="presParOf" srcId="{98DC06CF-5F54-4AAF-BCAC-E438491840E8}" destId="{51F6C0D3-B1F3-4B4B-BABF-FC68079CDE0F}"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A2E4DA8-F401-45AC-80D5-F669B9D1D625}">
      <dsp:nvSpPr>
        <dsp:cNvPr id="0" name=""/>
        <dsp:cNvSpPr/>
      </dsp:nvSpPr>
      <dsp:spPr>
        <a:xfrm>
          <a:off x="534394" y="681000"/>
          <a:ext cx="1244929" cy="1244929"/>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E615E86-E58A-475A-81A7-2111063B4E5A}">
      <dsp:nvSpPr>
        <dsp:cNvPr id="0" name=""/>
        <dsp:cNvSpPr/>
      </dsp:nvSpPr>
      <dsp:spPr>
        <a:xfrm>
          <a:off x="799707" y="946313"/>
          <a:ext cx="714303" cy="71430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23DC721-25E8-4B45-BA8B-AD59B0B45C6A}">
      <dsp:nvSpPr>
        <dsp:cNvPr id="0" name=""/>
        <dsp:cNvSpPr/>
      </dsp:nvSpPr>
      <dsp:spPr>
        <a:xfrm>
          <a:off x="136425" y="2313695"/>
          <a:ext cx="2040868"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defRPr cap="all"/>
          </a:pPr>
          <a:r>
            <a:rPr lang="en-US" sz="2300" kern="1200"/>
            <a:t>Introduction </a:t>
          </a:r>
        </a:p>
      </dsp:txBody>
      <dsp:txXfrm>
        <a:off x="136425" y="2313695"/>
        <a:ext cx="2040868" cy="720000"/>
      </dsp:txXfrm>
    </dsp:sp>
    <dsp:sp modelId="{53BF4E0F-1188-44B4-BA21-14BACDAFC620}">
      <dsp:nvSpPr>
        <dsp:cNvPr id="0" name=""/>
        <dsp:cNvSpPr/>
      </dsp:nvSpPr>
      <dsp:spPr>
        <a:xfrm>
          <a:off x="2932414" y="681000"/>
          <a:ext cx="1244929" cy="1244929"/>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A139E06-5755-4E54-9506-BEDEF14E6615}">
      <dsp:nvSpPr>
        <dsp:cNvPr id="0" name=""/>
        <dsp:cNvSpPr/>
      </dsp:nvSpPr>
      <dsp:spPr>
        <a:xfrm>
          <a:off x="3197727" y="946313"/>
          <a:ext cx="714303" cy="71430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06F39D4-A388-459D-BF5B-F2F7BB0F42E2}">
      <dsp:nvSpPr>
        <dsp:cNvPr id="0" name=""/>
        <dsp:cNvSpPr/>
      </dsp:nvSpPr>
      <dsp:spPr>
        <a:xfrm>
          <a:off x="2534444" y="2313695"/>
          <a:ext cx="2040868"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defRPr cap="all"/>
          </a:pPr>
          <a:r>
            <a:rPr lang="en-US" sz="2300" kern="1200">
              <a:latin typeface="Calibri Light" panose="020F0302020204030204"/>
            </a:rPr>
            <a:t>Important Observation</a:t>
          </a:r>
          <a:endParaRPr lang="en-US" sz="2300" kern="1200"/>
        </a:p>
      </dsp:txBody>
      <dsp:txXfrm>
        <a:off x="2534444" y="2313695"/>
        <a:ext cx="2040868" cy="720000"/>
      </dsp:txXfrm>
    </dsp:sp>
    <dsp:sp modelId="{B1A2B107-3B57-4981-9BCF-047591180C6A}">
      <dsp:nvSpPr>
        <dsp:cNvPr id="0" name=""/>
        <dsp:cNvSpPr/>
      </dsp:nvSpPr>
      <dsp:spPr>
        <a:xfrm>
          <a:off x="5330434" y="681000"/>
          <a:ext cx="1244929" cy="1244929"/>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0F9670B-D31C-4BB9-879C-A21D4C18C15D}">
      <dsp:nvSpPr>
        <dsp:cNvPr id="0" name=""/>
        <dsp:cNvSpPr/>
      </dsp:nvSpPr>
      <dsp:spPr>
        <a:xfrm>
          <a:off x="5595747" y="946313"/>
          <a:ext cx="714303" cy="71430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2B90CFB-60F4-4E21-ADAD-4463900804D1}">
      <dsp:nvSpPr>
        <dsp:cNvPr id="0" name=""/>
        <dsp:cNvSpPr/>
      </dsp:nvSpPr>
      <dsp:spPr>
        <a:xfrm>
          <a:off x="4932464" y="2313695"/>
          <a:ext cx="2040868"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defRPr cap="all"/>
          </a:pPr>
          <a:r>
            <a:rPr lang="en-US" sz="2300" kern="1200"/>
            <a:t>Summary</a:t>
          </a:r>
        </a:p>
      </dsp:txBody>
      <dsp:txXfrm>
        <a:off x="4932464" y="2313695"/>
        <a:ext cx="2040868" cy="720000"/>
      </dsp:txXfrm>
    </dsp:sp>
    <dsp:sp modelId="{FFCC38F9-F6F5-433A-B24B-B2C661F1B2CE}">
      <dsp:nvSpPr>
        <dsp:cNvPr id="0" name=""/>
        <dsp:cNvSpPr/>
      </dsp:nvSpPr>
      <dsp:spPr>
        <a:xfrm>
          <a:off x="7728454" y="681000"/>
          <a:ext cx="1244929" cy="1244929"/>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76F3BA6-6346-47C2-826F-93D4F501EAB1}">
      <dsp:nvSpPr>
        <dsp:cNvPr id="0" name=""/>
        <dsp:cNvSpPr/>
      </dsp:nvSpPr>
      <dsp:spPr>
        <a:xfrm>
          <a:off x="7993767" y="946313"/>
          <a:ext cx="714303" cy="71430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1F6C0D3-B1F3-4B4B-BABF-FC68079CDE0F}">
      <dsp:nvSpPr>
        <dsp:cNvPr id="0" name=""/>
        <dsp:cNvSpPr/>
      </dsp:nvSpPr>
      <dsp:spPr>
        <a:xfrm>
          <a:off x="7330484" y="2313695"/>
          <a:ext cx="2040868"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defRPr cap="all"/>
          </a:pPr>
          <a:r>
            <a:rPr lang="en-US" sz="2300" kern="1200"/>
            <a:t>Reference </a:t>
          </a:r>
        </a:p>
      </dsp:txBody>
      <dsp:txXfrm>
        <a:off x="7330484" y="2313695"/>
        <a:ext cx="2040868" cy="720000"/>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p:cNvSpPr>
            <a:spLocks noGrp="1"/>
          </p:cNvSpPr>
          <p:nvPr>
            <p:ph type="dt" sz="half" idx="10"/>
          </p:nvPr>
        </p:nvSpPr>
        <p:spPr/>
        <p:txBody>
          <a:bodyPr/>
          <a:lstStyle/>
          <a:p>
            <a:fld id="{C764DE79-268F-4C1A-8933-263129D2AF90}" type="datetimeFigureOut">
              <a:rPr lang="en-US" dirty="0"/>
              <a:t>2/20/2022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4772127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764DE79-268F-4C1A-8933-263129D2AF90}" type="datetimeFigureOut">
              <a:rPr lang="en-US" dirty="0"/>
              <a:t>2/20/2022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2419365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dirty="0"/>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764DE79-268F-4C1A-8933-263129D2AF90}" type="datetimeFigureOut">
              <a:rPr lang="en-US" dirty="0"/>
              <a:t>2/20/2022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0891593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764DE79-268F-4C1A-8933-263129D2AF90}" type="datetimeFigureOut">
              <a:rPr lang="en-US" dirty="0"/>
              <a:t>2/20/2022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9578672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dirty="0"/>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2/20/2022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2429405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C764DE79-268F-4C1A-8933-263129D2AF90}" type="datetimeFigureOut">
              <a:rPr lang="en-US" dirty="0"/>
              <a:t>2/20/2022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5386005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dirty="0"/>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C764DE79-268F-4C1A-8933-263129D2AF90}" type="datetimeFigureOut">
              <a:rPr lang="en-US" dirty="0"/>
              <a:t>2/20/2022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4991400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C764DE79-268F-4C1A-8933-263129D2AF90}" type="datetimeFigureOut">
              <a:rPr lang="en-US" dirty="0"/>
              <a:t>2/20/2022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5547854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2/20/2022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5772151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dirty="0"/>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2/20/2022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41799308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dirty="0"/>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2/20/2022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8728760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2/20/2022</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dirty="0"/>
          </a:p>
        </p:txBody>
      </p:sp>
    </p:spTree>
    <p:extLst>
      <p:ext uri="{BB962C8B-B14F-4D97-AF65-F5344CB8AC3E}">
        <p14:creationId xmlns:p14="http://schemas.microsoft.com/office/powerpoint/2010/main" val="3903093237"/>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r-charts.com/" TargetMode="External"/><Relationship Id="rId2" Type="http://schemas.openxmlformats.org/officeDocument/2006/relationships/hyperlink" Target="https://www.kaggle.com/shubh0799/churn-modelling"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Video 3">
            <a:extLst>
              <a:ext uri="{FF2B5EF4-FFF2-40B4-BE49-F238E27FC236}">
                <a16:creationId xmlns:a16="http://schemas.microsoft.com/office/drawing/2014/main" id="{0AFB64FB-BD4A-4ADF-A9CD-BCBAF94E82C1}"/>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284" r="-1" b="-1"/>
          <a:stretch/>
        </p:blipFill>
        <p:spPr>
          <a:xfrm>
            <a:off x="-164103" y="-633049"/>
            <a:ext cx="12191980" cy="6858001"/>
          </a:xfrm>
          <a:prstGeom prst="rect">
            <a:avLst/>
          </a:prstGeom>
        </p:spPr>
      </p:pic>
      <p:sp>
        <p:nvSpPr>
          <p:cNvPr id="2" name="Title 1">
            <a:extLst>
              <a:ext uri="{FF2B5EF4-FFF2-40B4-BE49-F238E27FC236}">
                <a16:creationId xmlns:a16="http://schemas.microsoft.com/office/drawing/2014/main" id="{A6024F81-137C-47B0-A119-CD84ACFBB30B}"/>
              </a:ext>
            </a:extLst>
          </p:cNvPr>
          <p:cNvSpPr>
            <a:spLocks noGrp="1"/>
          </p:cNvSpPr>
          <p:nvPr>
            <p:ph type="ctrTitle"/>
          </p:nvPr>
        </p:nvSpPr>
        <p:spPr>
          <a:xfrm>
            <a:off x="1143001" y="1181101"/>
            <a:ext cx="6657108" cy="2832404"/>
          </a:xfrm>
        </p:spPr>
        <p:txBody>
          <a:bodyPr>
            <a:normAutofit/>
          </a:bodyPr>
          <a:lstStyle/>
          <a:p>
            <a:pPr algn="l"/>
            <a:r>
              <a:rPr lang="en-US" b="1" dirty="0"/>
              <a:t>Data Analysis on Churn Modelling</a:t>
            </a:r>
            <a:endParaRPr lang="en-US" b="1">
              <a:cs typeface="Calibri Light"/>
            </a:endParaRPr>
          </a:p>
        </p:txBody>
      </p:sp>
      <p:sp>
        <p:nvSpPr>
          <p:cNvPr id="3" name="Subtitle 2">
            <a:extLst>
              <a:ext uri="{FF2B5EF4-FFF2-40B4-BE49-F238E27FC236}">
                <a16:creationId xmlns:a16="http://schemas.microsoft.com/office/drawing/2014/main" id="{2B91DC06-6567-475B-8D71-44F48721CD83}"/>
              </a:ext>
            </a:extLst>
          </p:cNvPr>
          <p:cNvSpPr>
            <a:spLocks noGrp="1"/>
          </p:cNvSpPr>
          <p:nvPr>
            <p:ph type="subTitle" idx="1"/>
          </p:nvPr>
        </p:nvSpPr>
        <p:spPr>
          <a:xfrm>
            <a:off x="1143001" y="4114800"/>
            <a:ext cx="4122137" cy="1710467"/>
          </a:xfrm>
        </p:spPr>
        <p:txBody>
          <a:bodyPr anchor="b">
            <a:normAutofit/>
          </a:bodyPr>
          <a:lstStyle/>
          <a:p>
            <a:pPr algn="l">
              <a:lnSpc>
                <a:spcPct val="90000"/>
              </a:lnSpc>
            </a:pPr>
            <a:r>
              <a:rPr lang="en-US" sz="1600" b="1" dirty="0"/>
              <a:t>Parth Shah</a:t>
            </a:r>
            <a:endParaRPr lang="en-US" sz="1600" b="1">
              <a:cs typeface="Calibri"/>
            </a:endParaRPr>
          </a:p>
          <a:p>
            <a:pPr marL="57150" algn="l">
              <a:lnSpc>
                <a:spcPct val="90000"/>
              </a:lnSpc>
              <a:spcBef>
                <a:spcPts val="800"/>
              </a:spcBef>
            </a:pPr>
            <a:r>
              <a:rPr lang="en-US" sz="1600" b="1" dirty="0"/>
              <a:t>NUID: - 002956963</a:t>
            </a:r>
            <a:endParaRPr lang="en-US" sz="1600" b="1">
              <a:cs typeface="Calibri"/>
            </a:endParaRPr>
          </a:p>
          <a:p>
            <a:pPr marL="57150" algn="l">
              <a:lnSpc>
                <a:spcPct val="90000"/>
              </a:lnSpc>
              <a:spcBef>
                <a:spcPts val="800"/>
              </a:spcBef>
            </a:pPr>
            <a:r>
              <a:rPr lang="en-US" sz="1600" b="1" dirty="0"/>
              <a:t>Introduction to Analytics (ALY 6000)</a:t>
            </a:r>
            <a:endParaRPr lang="en-US" sz="1600" b="1">
              <a:cs typeface="Calibri"/>
            </a:endParaRPr>
          </a:p>
          <a:p>
            <a:pPr marL="57150" algn="l">
              <a:lnSpc>
                <a:spcPct val="90000"/>
              </a:lnSpc>
              <a:spcBef>
                <a:spcPts val="800"/>
              </a:spcBef>
            </a:pPr>
            <a:r>
              <a:rPr lang="en-US" sz="1600" b="1" dirty="0"/>
              <a:t>Guided by: Prof. Mohammad Shafiqul Islam</a:t>
            </a:r>
            <a:endParaRPr lang="en-US" sz="1600" b="1">
              <a:cs typeface="Calibri"/>
            </a:endParaRPr>
          </a:p>
          <a:p>
            <a:pPr algn="l">
              <a:lnSpc>
                <a:spcPct val="90000"/>
              </a:lnSpc>
            </a:pPr>
            <a:endParaRPr lang="en-US" sz="1500" b="1" dirty="0">
              <a:cs typeface="Calibri"/>
            </a:endParaRPr>
          </a:p>
        </p:txBody>
      </p:sp>
    </p:spTree>
    <p:extLst>
      <p:ext uri="{BB962C8B-B14F-4D97-AF65-F5344CB8AC3E}">
        <p14:creationId xmlns:p14="http://schemas.microsoft.com/office/powerpoint/2010/main" val="2878044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96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36">
            <a:extLst>
              <a:ext uri="{FF2B5EF4-FFF2-40B4-BE49-F238E27FC236}">
                <a16:creationId xmlns:a16="http://schemas.microsoft.com/office/drawing/2014/main" id="{827B839B-9ADE-406B-8590-F1CAEDED4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Freeform 45">
            <a:extLst>
              <a:ext uri="{FF2B5EF4-FFF2-40B4-BE49-F238E27FC236}">
                <a16:creationId xmlns:a16="http://schemas.microsoft.com/office/drawing/2014/main" id="{CFE45BF0-46DB-408C-B5F7-7B117168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1" name="Freeform 46">
            <a:extLst>
              <a:ext uri="{FF2B5EF4-FFF2-40B4-BE49-F238E27FC236}">
                <a16:creationId xmlns:a16="http://schemas.microsoft.com/office/drawing/2014/main" id="{2AEBC8F2-97B1-41B4-93F1-2D289E197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3" name="Freeform 47">
            <a:extLst>
              <a:ext uri="{FF2B5EF4-FFF2-40B4-BE49-F238E27FC236}">
                <a16:creationId xmlns:a16="http://schemas.microsoft.com/office/drawing/2014/main" id="{472E3A19-F5D5-48FC-BB9C-48C2F68F5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5" name="Freeform 44">
            <a:extLst>
              <a:ext uri="{FF2B5EF4-FFF2-40B4-BE49-F238E27FC236}">
                <a16:creationId xmlns:a16="http://schemas.microsoft.com/office/drawing/2014/main" id="{7A62E32F-BB65-43A8-8EB5-92346890E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7" name="Rectangle 46">
            <a:extLst>
              <a:ext uri="{FF2B5EF4-FFF2-40B4-BE49-F238E27FC236}">
                <a16:creationId xmlns:a16="http://schemas.microsoft.com/office/drawing/2014/main" id="{14E91B64-9FCC-451E-AFB4-A827D6329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97E09719-C58B-40E1-A6D6-A7E27A508888}"/>
              </a:ext>
            </a:extLst>
          </p:cNvPr>
          <p:cNvSpPr>
            <a:spLocks noGrp="1"/>
          </p:cNvSpPr>
          <p:nvPr>
            <p:ph type="title"/>
          </p:nvPr>
        </p:nvSpPr>
        <p:spPr>
          <a:xfrm>
            <a:off x="958506" y="800392"/>
            <a:ext cx="10264697" cy="1212102"/>
          </a:xfrm>
        </p:spPr>
        <p:txBody>
          <a:bodyPr>
            <a:normAutofit/>
          </a:bodyPr>
          <a:lstStyle/>
          <a:p>
            <a:r>
              <a:rPr lang="en-US" sz="4000">
                <a:solidFill>
                  <a:srgbClr val="FFFFFF"/>
                </a:solidFill>
                <a:cs typeface="Calibri Light"/>
              </a:rPr>
              <a:t>Summary</a:t>
            </a:r>
            <a:endParaRPr lang="en-US" sz="4000">
              <a:solidFill>
                <a:srgbClr val="FFFFFF"/>
              </a:solidFill>
            </a:endParaRPr>
          </a:p>
        </p:txBody>
      </p:sp>
      <p:sp>
        <p:nvSpPr>
          <p:cNvPr id="3" name="Content Placeholder 2">
            <a:extLst>
              <a:ext uri="{FF2B5EF4-FFF2-40B4-BE49-F238E27FC236}">
                <a16:creationId xmlns:a16="http://schemas.microsoft.com/office/drawing/2014/main" id="{5C75C390-A373-43CA-8569-3372ECDC5A45}"/>
              </a:ext>
            </a:extLst>
          </p:cNvPr>
          <p:cNvSpPr>
            <a:spLocks noGrp="1"/>
          </p:cNvSpPr>
          <p:nvPr>
            <p:ph idx="1"/>
          </p:nvPr>
        </p:nvSpPr>
        <p:spPr>
          <a:xfrm>
            <a:off x="1367624" y="2490436"/>
            <a:ext cx="9708995" cy="3567173"/>
          </a:xfrm>
        </p:spPr>
        <p:txBody>
          <a:bodyPr vert="horz" lIns="91440" tIns="45720" rIns="91440" bIns="45720" rtlCol="0" anchor="ctr">
            <a:normAutofit/>
          </a:bodyPr>
          <a:lstStyle/>
          <a:p>
            <a:r>
              <a:rPr lang="en-US" sz="2400">
                <a:ea typeface="+mn-lt"/>
                <a:cs typeface="+mn-lt"/>
              </a:rPr>
              <a:t>Consumers are kept in 79 percent of cases, whereas 21 percent leave. In France and Spain, 17 percent of customers have left, and in Germany, 32 percent of customers have left. </a:t>
            </a:r>
            <a:endParaRPr lang="en-US" sz="2400"/>
          </a:p>
          <a:p>
            <a:r>
              <a:rPr lang="en-US" sz="2400">
                <a:ea typeface="+mn-lt"/>
                <a:cs typeface="+mn-lt"/>
              </a:rPr>
              <a:t>In three cities, females account for 47% of the population, while males account for 53%. Males account for 54 percent of the population, while females account for 46 percent. </a:t>
            </a:r>
          </a:p>
          <a:p>
            <a:r>
              <a:rPr lang="en-US" sz="2400">
                <a:ea typeface="+mn-lt"/>
                <a:cs typeface="+mn-lt"/>
              </a:rPr>
              <a:t>Males account for 83.5 percent of the population, while females account for 25% of the population.</a:t>
            </a:r>
            <a:endParaRPr lang="en-US" sz="2400">
              <a:cs typeface="Calibri"/>
            </a:endParaRPr>
          </a:p>
        </p:txBody>
      </p:sp>
    </p:spTree>
    <p:extLst>
      <p:ext uri="{BB962C8B-B14F-4D97-AF65-F5344CB8AC3E}">
        <p14:creationId xmlns:p14="http://schemas.microsoft.com/office/powerpoint/2010/main" val="19583127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27B839B-9ADE-406B-8590-F1CAEDED4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45">
            <a:extLst>
              <a:ext uri="{FF2B5EF4-FFF2-40B4-BE49-F238E27FC236}">
                <a16:creationId xmlns:a16="http://schemas.microsoft.com/office/drawing/2014/main" id="{CFE45BF0-46DB-408C-B5F7-7B117168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46">
            <a:extLst>
              <a:ext uri="{FF2B5EF4-FFF2-40B4-BE49-F238E27FC236}">
                <a16:creationId xmlns:a16="http://schemas.microsoft.com/office/drawing/2014/main" id="{2AEBC8F2-97B1-41B4-93F1-2D289E197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47">
            <a:extLst>
              <a:ext uri="{FF2B5EF4-FFF2-40B4-BE49-F238E27FC236}">
                <a16:creationId xmlns:a16="http://schemas.microsoft.com/office/drawing/2014/main" id="{472E3A19-F5D5-48FC-BB9C-48C2F68F5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44">
            <a:extLst>
              <a:ext uri="{FF2B5EF4-FFF2-40B4-BE49-F238E27FC236}">
                <a16:creationId xmlns:a16="http://schemas.microsoft.com/office/drawing/2014/main" id="{7A62E32F-BB65-43A8-8EB5-92346890E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Rectangle 17">
            <a:extLst>
              <a:ext uri="{FF2B5EF4-FFF2-40B4-BE49-F238E27FC236}">
                <a16:creationId xmlns:a16="http://schemas.microsoft.com/office/drawing/2014/main" id="{14E91B64-9FCC-451E-AFB4-A827D6329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3D468665-21CB-4BF4-A511-E27C262851A6}"/>
              </a:ext>
            </a:extLst>
          </p:cNvPr>
          <p:cNvSpPr>
            <a:spLocks noGrp="1"/>
          </p:cNvSpPr>
          <p:nvPr>
            <p:ph type="title"/>
          </p:nvPr>
        </p:nvSpPr>
        <p:spPr>
          <a:xfrm>
            <a:off x="958506" y="800392"/>
            <a:ext cx="10264697" cy="1212102"/>
          </a:xfrm>
        </p:spPr>
        <p:txBody>
          <a:bodyPr>
            <a:normAutofit/>
          </a:bodyPr>
          <a:lstStyle/>
          <a:p>
            <a:r>
              <a:rPr lang="en-US" sz="4000">
                <a:solidFill>
                  <a:srgbClr val="FFFFFF"/>
                </a:solidFill>
                <a:cs typeface="Calibri Light"/>
              </a:rPr>
              <a:t>Reference</a:t>
            </a:r>
            <a:endParaRPr lang="en-US" sz="4000">
              <a:solidFill>
                <a:srgbClr val="FFFFFF"/>
              </a:solidFill>
            </a:endParaRPr>
          </a:p>
        </p:txBody>
      </p:sp>
      <p:sp>
        <p:nvSpPr>
          <p:cNvPr id="3" name="Content Placeholder 2">
            <a:extLst>
              <a:ext uri="{FF2B5EF4-FFF2-40B4-BE49-F238E27FC236}">
                <a16:creationId xmlns:a16="http://schemas.microsoft.com/office/drawing/2014/main" id="{E2CD0406-AAD1-455E-B87E-5A5702E9B607}"/>
              </a:ext>
            </a:extLst>
          </p:cNvPr>
          <p:cNvSpPr>
            <a:spLocks noGrp="1"/>
          </p:cNvSpPr>
          <p:nvPr>
            <p:ph idx="1"/>
          </p:nvPr>
        </p:nvSpPr>
        <p:spPr>
          <a:xfrm>
            <a:off x="1367624" y="2490436"/>
            <a:ext cx="9708995" cy="3567173"/>
          </a:xfrm>
        </p:spPr>
        <p:txBody>
          <a:bodyPr vert="horz" lIns="91440" tIns="45720" rIns="91440" bIns="45720" rtlCol="0" anchor="ctr">
            <a:normAutofit/>
          </a:bodyPr>
          <a:lstStyle/>
          <a:p>
            <a:r>
              <a:rPr lang="en-US" sz="2400" dirty="0">
                <a:ea typeface="+mn-lt"/>
                <a:cs typeface="+mn-lt"/>
              </a:rPr>
              <a:t>Kumar, S. (n.d.). </a:t>
            </a:r>
            <a:r>
              <a:rPr lang="en-US" sz="2400" i="1" dirty="0">
                <a:ea typeface="+mn-lt"/>
                <a:cs typeface="+mn-lt"/>
              </a:rPr>
              <a:t>Churn Modelling. </a:t>
            </a:r>
            <a:r>
              <a:rPr lang="en-US" sz="2400" dirty="0">
                <a:ea typeface="+mn-lt"/>
                <a:cs typeface="+mn-lt"/>
              </a:rPr>
              <a:t>Churn Modelling | Kaggle. </a:t>
            </a:r>
            <a:r>
              <a:rPr lang="en-US" sz="2400" dirty="0">
                <a:ea typeface="+mn-lt"/>
                <a:cs typeface="+mn-lt"/>
                <a:hlinkClick r:id="rId2"/>
              </a:rPr>
              <a:t>https://www.kaggle.com/shubh0799/churn-modelling</a:t>
            </a:r>
            <a:r>
              <a:rPr lang="en-US" sz="2400" dirty="0">
                <a:ea typeface="+mn-lt"/>
                <a:cs typeface="+mn-lt"/>
              </a:rPr>
              <a:t>. </a:t>
            </a:r>
          </a:p>
          <a:p>
            <a:r>
              <a:rPr lang="en-US" sz="2400" dirty="0">
                <a:ea typeface="+mn-lt"/>
                <a:cs typeface="+mn-lt"/>
              </a:rPr>
              <a:t>R CHARTS | A Collection Of Charts And Graphs Made With the R Programming Language. (n.d.). R CHARTS. </a:t>
            </a:r>
            <a:r>
              <a:rPr lang="en-US" sz="2400" dirty="0">
                <a:ea typeface="+mn-lt"/>
                <a:cs typeface="+mn-lt"/>
                <a:hlinkClick r:id="rId3"/>
              </a:rPr>
              <a:t>https://r-charts.com/</a:t>
            </a:r>
            <a:r>
              <a:rPr lang="en-US" sz="2400" dirty="0">
                <a:ea typeface="+mn-lt"/>
                <a:cs typeface="+mn-lt"/>
              </a:rPr>
              <a:t>.</a:t>
            </a:r>
            <a:endParaRPr lang="en-US" sz="2400" dirty="0">
              <a:cs typeface="Calibri"/>
            </a:endParaRPr>
          </a:p>
          <a:p>
            <a:pPr marL="0" indent="0">
              <a:buNone/>
            </a:pPr>
            <a:endParaRPr lang="en-US" sz="2400" dirty="0">
              <a:cs typeface="Calibri"/>
            </a:endParaRPr>
          </a:p>
          <a:p>
            <a:pPr marL="0" indent="0">
              <a:buNone/>
            </a:pPr>
            <a:endParaRPr lang="en-US" sz="2400">
              <a:cs typeface="Calibri"/>
            </a:endParaRPr>
          </a:p>
        </p:txBody>
      </p:sp>
    </p:spTree>
    <p:extLst>
      <p:ext uri="{BB962C8B-B14F-4D97-AF65-F5344CB8AC3E}">
        <p14:creationId xmlns:p14="http://schemas.microsoft.com/office/powerpoint/2010/main" val="271046492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93B4D24-F4A8-4141-A20A-E0575D1996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2">
              <a:tint val="95000"/>
              <a:satMod val="1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Meiryo"/>
            </a:endParaRPr>
          </a:p>
        </p:txBody>
      </p:sp>
      <p:sp>
        <p:nvSpPr>
          <p:cNvPr id="2" name="Title 1">
            <a:extLst>
              <a:ext uri="{FF2B5EF4-FFF2-40B4-BE49-F238E27FC236}">
                <a16:creationId xmlns:a16="http://schemas.microsoft.com/office/drawing/2014/main" id="{C759978F-C481-47DB-938B-A4CD1BBB61EA}"/>
              </a:ext>
            </a:extLst>
          </p:cNvPr>
          <p:cNvSpPr>
            <a:spLocks noGrp="1"/>
          </p:cNvSpPr>
          <p:nvPr>
            <p:ph type="title"/>
          </p:nvPr>
        </p:nvSpPr>
        <p:spPr>
          <a:xfrm>
            <a:off x="1920875" y="4264108"/>
            <a:ext cx="8769350" cy="950181"/>
          </a:xfrm>
        </p:spPr>
        <p:txBody>
          <a:bodyPr anchor="b">
            <a:noAutofit/>
          </a:bodyPr>
          <a:lstStyle/>
          <a:p>
            <a:pPr algn="ctr"/>
            <a:r>
              <a:rPr lang="en-US" sz="6600" dirty="0">
                <a:ea typeface="+mj-lt"/>
                <a:cs typeface="+mj-lt"/>
              </a:rPr>
              <a:t>Thank You.</a:t>
            </a:r>
            <a:endParaRPr lang="en-US" sz="6600">
              <a:cs typeface="Calibri Light"/>
            </a:endParaRPr>
          </a:p>
        </p:txBody>
      </p:sp>
      <p:sp>
        <p:nvSpPr>
          <p:cNvPr id="12" name="Freeform: Shape 11">
            <a:extLst>
              <a:ext uri="{FF2B5EF4-FFF2-40B4-BE49-F238E27FC236}">
                <a16:creationId xmlns:a16="http://schemas.microsoft.com/office/drawing/2014/main" id="{D845573F-F83A-4A47-B94A-2E6465F111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66883" y="557880"/>
            <a:ext cx="3458235" cy="2959687"/>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noFill/>
          <a:ln w="19050">
            <a:solidFill>
              <a:srgbClr val="FFFFFF">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Shape 13">
            <a:extLst>
              <a:ext uri="{FF2B5EF4-FFF2-40B4-BE49-F238E27FC236}">
                <a16:creationId xmlns:a16="http://schemas.microsoft.com/office/drawing/2014/main" id="{E3E9CA91-0E2B-49CD-A0F6-2EA79F02FA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07954" y="676385"/>
            <a:ext cx="3236724" cy="2678356"/>
          </a:xfrm>
          <a:custGeom>
            <a:avLst/>
            <a:gdLst>
              <a:gd name="connsiteX0" fmla="*/ 1852211 w 3236724"/>
              <a:gd name="connsiteY0" fmla="*/ 0 h 2678356"/>
              <a:gd name="connsiteX1" fmla="*/ 1852285 w 3236724"/>
              <a:gd name="connsiteY1" fmla="*/ 3 h 2678356"/>
              <a:gd name="connsiteX2" fmla="*/ 1852359 w 3236724"/>
              <a:gd name="connsiteY2" fmla="*/ 0 h 2678356"/>
              <a:gd name="connsiteX3" fmla="*/ 2434596 w 3236724"/>
              <a:gd name="connsiteY3" fmla="*/ 106974 h 2678356"/>
              <a:gd name="connsiteX4" fmla="*/ 2859238 w 3236724"/>
              <a:gd name="connsiteY4" fmla="*/ 395597 h 2678356"/>
              <a:gd name="connsiteX5" fmla="*/ 3236724 w 3236724"/>
              <a:gd name="connsiteY5" fmla="*/ 1417925 h 2678356"/>
              <a:gd name="connsiteX6" fmla="*/ 3068575 w 3236724"/>
              <a:gd name="connsiteY6" fmla="*/ 1837191 h 2678356"/>
              <a:gd name="connsiteX7" fmla="*/ 2570726 w 3236724"/>
              <a:gd name="connsiteY7" fmla="*/ 2227590 h 2678356"/>
              <a:gd name="connsiteX8" fmla="*/ 2461266 w 3236724"/>
              <a:gd name="connsiteY8" fmla="*/ 2302270 h 2678356"/>
              <a:gd name="connsiteX9" fmla="*/ 1561831 w 3236724"/>
              <a:gd name="connsiteY9" fmla="*/ 2678356 h 2678356"/>
              <a:gd name="connsiteX10" fmla="*/ 1561750 w 3236724"/>
              <a:gd name="connsiteY10" fmla="*/ 2678352 h 2678356"/>
              <a:gd name="connsiteX11" fmla="*/ 1561683 w 3236724"/>
              <a:gd name="connsiteY11" fmla="*/ 2678356 h 2678356"/>
              <a:gd name="connsiteX12" fmla="*/ 376860 w 3236724"/>
              <a:gd name="connsiteY12" fmla="*/ 2067039 h 2678356"/>
              <a:gd name="connsiteX13" fmla="*/ 250592 w 3236724"/>
              <a:gd name="connsiteY13" fmla="*/ 1910648 h 2678356"/>
              <a:gd name="connsiteX14" fmla="*/ 0 w 3236724"/>
              <a:gd name="connsiteY14" fmla="*/ 1417925 h 2678356"/>
              <a:gd name="connsiteX15" fmla="*/ 151411 w 3236724"/>
              <a:gd name="connsiteY15" fmla="*/ 887282 h 2678356"/>
              <a:gd name="connsiteX16" fmla="*/ 568971 w 3236724"/>
              <a:gd name="connsiteY16" fmla="*/ 431316 h 2678356"/>
              <a:gd name="connsiteX17" fmla="*/ 1172669 w 3236724"/>
              <a:gd name="connsiteY17" fmla="*/ 115107 h 2678356"/>
              <a:gd name="connsiteX18" fmla="*/ 1852211 w 3236724"/>
              <a:gd name="connsiteY18" fmla="*/ 0 h 267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236724" h="2678356">
                <a:moveTo>
                  <a:pt x="1852211" y="0"/>
                </a:moveTo>
                <a:lnTo>
                  <a:pt x="1852285" y="3"/>
                </a:lnTo>
                <a:lnTo>
                  <a:pt x="1852359" y="0"/>
                </a:lnTo>
                <a:cubicBezTo>
                  <a:pt x="2065168" y="0"/>
                  <a:pt x="2261029" y="36024"/>
                  <a:pt x="2434596" y="106974"/>
                </a:cubicBezTo>
                <a:cubicBezTo>
                  <a:pt x="2597258" y="173517"/>
                  <a:pt x="2740125" y="270643"/>
                  <a:pt x="2859238" y="395597"/>
                </a:cubicBezTo>
                <a:cubicBezTo>
                  <a:pt x="3102677" y="651072"/>
                  <a:pt x="3236724" y="1014131"/>
                  <a:pt x="3236724" y="1417925"/>
                </a:cubicBezTo>
                <a:cubicBezTo>
                  <a:pt x="3236724" y="1579026"/>
                  <a:pt x="3184842" y="1708324"/>
                  <a:pt x="3068575" y="1837191"/>
                </a:cubicBezTo>
                <a:cubicBezTo>
                  <a:pt x="2946961" y="1971994"/>
                  <a:pt x="2764225" y="2096154"/>
                  <a:pt x="2570726" y="2227590"/>
                </a:cubicBezTo>
                <a:cubicBezTo>
                  <a:pt x="2535026" y="2251811"/>
                  <a:pt x="2498146" y="2276888"/>
                  <a:pt x="2461266" y="2302270"/>
                </a:cubicBezTo>
                <a:cubicBezTo>
                  <a:pt x="2131149" y="2529427"/>
                  <a:pt x="1890211" y="2678356"/>
                  <a:pt x="1561831" y="2678356"/>
                </a:cubicBezTo>
                <a:lnTo>
                  <a:pt x="1561750" y="2678352"/>
                </a:lnTo>
                <a:lnTo>
                  <a:pt x="1561683" y="2678356"/>
                </a:lnTo>
                <a:cubicBezTo>
                  <a:pt x="1061332" y="2678356"/>
                  <a:pt x="706977" y="2495543"/>
                  <a:pt x="376860" y="2067039"/>
                </a:cubicBezTo>
                <a:cubicBezTo>
                  <a:pt x="333659" y="2010953"/>
                  <a:pt x="291431" y="1959945"/>
                  <a:pt x="250592" y="1910648"/>
                </a:cubicBezTo>
                <a:cubicBezTo>
                  <a:pt x="81331" y="1706243"/>
                  <a:pt x="0" y="1599944"/>
                  <a:pt x="0" y="1417925"/>
                </a:cubicBezTo>
                <a:cubicBezTo>
                  <a:pt x="0" y="1237191"/>
                  <a:pt x="50979" y="1058657"/>
                  <a:pt x="151411" y="887282"/>
                </a:cubicBezTo>
                <a:cubicBezTo>
                  <a:pt x="249689" y="719635"/>
                  <a:pt x="390195" y="566180"/>
                  <a:pt x="568971" y="431316"/>
                </a:cubicBezTo>
                <a:cubicBezTo>
                  <a:pt x="744691" y="298716"/>
                  <a:pt x="953401" y="189359"/>
                  <a:pt x="1172669" y="115107"/>
                </a:cubicBezTo>
                <a:cubicBezTo>
                  <a:pt x="1397840" y="38716"/>
                  <a:pt x="1626554" y="0"/>
                  <a:pt x="1852211" y="0"/>
                </a:cubicBezTo>
                <a:close/>
              </a:path>
            </a:pathLst>
          </a:custGeom>
          <a:solidFill>
            <a:schemeClr val="bg1">
              <a:alpha val="30000"/>
            </a:scheme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7" name="Graphic 6" descr="Handshake">
            <a:extLst>
              <a:ext uri="{FF2B5EF4-FFF2-40B4-BE49-F238E27FC236}">
                <a16:creationId xmlns:a16="http://schemas.microsoft.com/office/drawing/2014/main" id="{C6CB4D8B-D0D4-409B-83F1-B13FCD9153A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546425" y="1387767"/>
            <a:ext cx="1255592" cy="1255592"/>
          </a:xfrm>
          <a:prstGeom prst="rect">
            <a:avLst/>
          </a:prstGeom>
        </p:spPr>
      </p:pic>
      <p:sp>
        <p:nvSpPr>
          <p:cNvPr id="3" name="Content Placeholder 2">
            <a:extLst>
              <a:ext uri="{FF2B5EF4-FFF2-40B4-BE49-F238E27FC236}">
                <a16:creationId xmlns:a16="http://schemas.microsoft.com/office/drawing/2014/main" id="{09DBB7FD-B116-4950-B56D-C41190CFF45B}"/>
              </a:ext>
            </a:extLst>
          </p:cNvPr>
          <p:cNvSpPr>
            <a:spLocks noGrp="1"/>
          </p:cNvSpPr>
          <p:nvPr>
            <p:ph idx="1"/>
          </p:nvPr>
        </p:nvSpPr>
        <p:spPr>
          <a:xfrm>
            <a:off x="1920874" y="4595854"/>
            <a:ext cx="8932863" cy="1623971"/>
          </a:xfrm>
        </p:spPr>
        <p:txBody>
          <a:bodyPr vert="horz" lIns="91440" tIns="45720" rIns="91440" bIns="45720" rtlCol="0" anchor="t">
            <a:normAutofit/>
          </a:bodyPr>
          <a:lstStyle/>
          <a:p>
            <a:pPr marL="0" indent="0" algn="ctr">
              <a:buNone/>
            </a:pPr>
            <a:endParaRPr lang="en-US" sz="2000">
              <a:cs typeface="Calibri"/>
            </a:endParaRPr>
          </a:p>
          <a:p>
            <a:pPr marL="0" indent="0" algn="ctr">
              <a:buNone/>
            </a:pPr>
            <a:endParaRPr lang="en-US" sz="2000">
              <a:cs typeface="Calibri"/>
            </a:endParaRPr>
          </a:p>
        </p:txBody>
      </p:sp>
    </p:spTree>
    <p:extLst>
      <p:ext uri="{BB962C8B-B14F-4D97-AF65-F5344CB8AC3E}">
        <p14:creationId xmlns:p14="http://schemas.microsoft.com/office/powerpoint/2010/main" val="62511458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6" name="Rectangle 45">
            <a:extLst>
              <a:ext uri="{FF2B5EF4-FFF2-40B4-BE49-F238E27FC236}">
                <a16:creationId xmlns:a16="http://schemas.microsoft.com/office/drawing/2014/main" id="{1BE4F293-0A40-4AA3-8747-1C7D9F3EE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8" name="Group 47">
            <a:extLst>
              <a:ext uri="{FF2B5EF4-FFF2-40B4-BE49-F238E27FC236}">
                <a16:creationId xmlns:a16="http://schemas.microsoft.com/office/drawing/2014/main" id="{5D1CC8B8-2CD1-45F6-9CED-CA310400222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09710" y="635715"/>
            <a:ext cx="11142208" cy="2482136"/>
            <a:chOff x="409710" y="635715"/>
            <a:chExt cx="11142208" cy="2482136"/>
          </a:xfrm>
        </p:grpSpPr>
        <p:sp>
          <p:nvSpPr>
            <p:cNvPr id="49" name="Freeform 44">
              <a:extLst>
                <a:ext uri="{FF2B5EF4-FFF2-40B4-BE49-F238E27FC236}">
                  <a16:creationId xmlns:a16="http://schemas.microsoft.com/office/drawing/2014/main" id="{D0486316-3F2D-434E-AF23-A8EDD6E78DD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0" name="Freeform 45">
              <a:extLst>
                <a:ext uri="{FF2B5EF4-FFF2-40B4-BE49-F238E27FC236}">
                  <a16:creationId xmlns:a16="http://schemas.microsoft.com/office/drawing/2014/main" id="{2AF5945E-96EF-472A-8B30-5AC427AA400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1" name="Freeform 46">
              <a:extLst>
                <a:ext uri="{FF2B5EF4-FFF2-40B4-BE49-F238E27FC236}">
                  <a16:creationId xmlns:a16="http://schemas.microsoft.com/office/drawing/2014/main" id="{F43F39F5-753C-4BA6-AF2B-6F0EEE25AD4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2" name="Freeform 47">
              <a:extLst>
                <a:ext uri="{FF2B5EF4-FFF2-40B4-BE49-F238E27FC236}">
                  <a16:creationId xmlns:a16="http://schemas.microsoft.com/office/drawing/2014/main" id="{2CC5073C-8188-4DE4-B2AB-9C87DDA4F0F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3" name="Rectangle 52">
              <a:extLst>
                <a:ext uri="{FF2B5EF4-FFF2-40B4-BE49-F238E27FC236}">
                  <a16:creationId xmlns:a16="http://schemas.microsoft.com/office/drawing/2014/main" id="{AEF2074A-D7D4-4AF6-866A-31DDF66B1F7B}"/>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 name="Title 1">
            <a:extLst>
              <a:ext uri="{FF2B5EF4-FFF2-40B4-BE49-F238E27FC236}">
                <a16:creationId xmlns:a16="http://schemas.microsoft.com/office/drawing/2014/main" id="{0771DB6D-C723-426B-9ED3-2831543747F9}"/>
              </a:ext>
            </a:extLst>
          </p:cNvPr>
          <p:cNvSpPr>
            <a:spLocks noGrp="1"/>
          </p:cNvSpPr>
          <p:nvPr>
            <p:ph type="title"/>
          </p:nvPr>
        </p:nvSpPr>
        <p:spPr>
          <a:xfrm>
            <a:off x="1353666" y="759805"/>
            <a:ext cx="10000133" cy="1325563"/>
          </a:xfrm>
        </p:spPr>
        <p:txBody>
          <a:bodyPr>
            <a:normAutofit/>
          </a:bodyPr>
          <a:lstStyle/>
          <a:p>
            <a:r>
              <a:rPr lang="en-US" sz="4000" b="1">
                <a:solidFill>
                  <a:srgbClr val="FFFFFF"/>
                </a:solidFill>
                <a:cs typeface="Calibri Light"/>
              </a:rPr>
              <a:t>Index</a:t>
            </a:r>
          </a:p>
        </p:txBody>
      </p:sp>
      <p:graphicFrame>
        <p:nvGraphicFramePr>
          <p:cNvPr id="18" name="Content Placeholder 2">
            <a:extLst>
              <a:ext uri="{FF2B5EF4-FFF2-40B4-BE49-F238E27FC236}">
                <a16:creationId xmlns:a16="http://schemas.microsoft.com/office/drawing/2014/main" id="{3A45EA01-7DDE-4452-9835-3F1A3FCBD33B}"/>
              </a:ext>
            </a:extLst>
          </p:cNvPr>
          <p:cNvGraphicFramePr>
            <a:graphicFrameLocks noGrp="1"/>
          </p:cNvGraphicFramePr>
          <p:nvPr>
            <p:ph idx="1"/>
            <p:extLst>
              <p:ext uri="{D42A27DB-BD31-4B8C-83A1-F6EECF244321}">
                <p14:modId xmlns:p14="http://schemas.microsoft.com/office/powerpoint/2010/main" val="1347315"/>
              </p:ext>
            </p:extLst>
          </p:nvPr>
        </p:nvGraphicFramePr>
        <p:xfrm>
          <a:off x="1422492" y="2499837"/>
          <a:ext cx="9507778" cy="371469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0254469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827B839B-9ADE-406B-8590-F1CAEDED4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45">
            <a:extLst>
              <a:ext uri="{FF2B5EF4-FFF2-40B4-BE49-F238E27FC236}">
                <a16:creationId xmlns:a16="http://schemas.microsoft.com/office/drawing/2014/main" id="{CFE45BF0-46DB-408C-B5F7-7B117168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9" name="Freeform 46">
            <a:extLst>
              <a:ext uri="{FF2B5EF4-FFF2-40B4-BE49-F238E27FC236}">
                <a16:creationId xmlns:a16="http://schemas.microsoft.com/office/drawing/2014/main" id="{2AEBC8F2-97B1-41B4-93F1-2D289E197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1" name="Freeform 47">
            <a:extLst>
              <a:ext uri="{FF2B5EF4-FFF2-40B4-BE49-F238E27FC236}">
                <a16:creationId xmlns:a16="http://schemas.microsoft.com/office/drawing/2014/main" id="{472E3A19-F5D5-48FC-BB9C-48C2F68F5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3" name="Freeform 44">
            <a:extLst>
              <a:ext uri="{FF2B5EF4-FFF2-40B4-BE49-F238E27FC236}">
                <a16:creationId xmlns:a16="http://schemas.microsoft.com/office/drawing/2014/main" id="{7A62E32F-BB65-43A8-8EB5-92346890E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5" name="Rectangle 34">
            <a:extLst>
              <a:ext uri="{FF2B5EF4-FFF2-40B4-BE49-F238E27FC236}">
                <a16:creationId xmlns:a16="http://schemas.microsoft.com/office/drawing/2014/main" id="{14E91B64-9FCC-451E-AFB4-A827D6329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AB2F764F-C737-412C-9C13-828998913E79}"/>
              </a:ext>
            </a:extLst>
          </p:cNvPr>
          <p:cNvSpPr>
            <a:spLocks noGrp="1"/>
          </p:cNvSpPr>
          <p:nvPr>
            <p:ph type="title"/>
          </p:nvPr>
        </p:nvSpPr>
        <p:spPr>
          <a:xfrm>
            <a:off x="958506" y="800392"/>
            <a:ext cx="10264697" cy="1212102"/>
          </a:xfrm>
        </p:spPr>
        <p:txBody>
          <a:bodyPr>
            <a:normAutofit/>
          </a:bodyPr>
          <a:lstStyle/>
          <a:p>
            <a:r>
              <a:rPr lang="en-US" sz="4000">
                <a:solidFill>
                  <a:srgbClr val="FFFFFF"/>
                </a:solidFill>
                <a:cs typeface="Calibri Light"/>
              </a:rPr>
              <a:t>Introduction</a:t>
            </a:r>
            <a:endParaRPr lang="en-US" sz="4000">
              <a:solidFill>
                <a:srgbClr val="FFFFFF"/>
              </a:solidFill>
            </a:endParaRPr>
          </a:p>
        </p:txBody>
      </p:sp>
      <p:sp>
        <p:nvSpPr>
          <p:cNvPr id="3" name="Content Placeholder 2">
            <a:extLst>
              <a:ext uri="{FF2B5EF4-FFF2-40B4-BE49-F238E27FC236}">
                <a16:creationId xmlns:a16="http://schemas.microsoft.com/office/drawing/2014/main" id="{51DD61F8-1A04-45F2-A7CA-FC2F528F92A0}"/>
              </a:ext>
            </a:extLst>
          </p:cNvPr>
          <p:cNvSpPr>
            <a:spLocks noGrp="1"/>
          </p:cNvSpPr>
          <p:nvPr>
            <p:ph idx="1"/>
          </p:nvPr>
        </p:nvSpPr>
        <p:spPr>
          <a:xfrm>
            <a:off x="1367624" y="2490436"/>
            <a:ext cx="9708995" cy="3567173"/>
          </a:xfrm>
        </p:spPr>
        <p:txBody>
          <a:bodyPr vert="horz" lIns="91440" tIns="45720" rIns="91440" bIns="45720" rtlCol="0" anchor="ctr">
            <a:normAutofit/>
          </a:bodyPr>
          <a:lstStyle/>
          <a:p>
            <a:pPr marL="0" indent="0">
              <a:buNone/>
            </a:pPr>
            <a:r>
              <a:rPr lang="en-US" sz="2400">
                <a:ea typeface="+mn-lt"/>
                <a:cs typeface="+mn-lt"/>
              </a:rPr>
              <a:t>• For this project, we want to accomplish the following:</a:t>
            </a:r>
            <a:endParaRPr lang="en-US" sz="2400">
              <a:cs typeface="Calibri" panose="020F0502020204030204"/>
            </a:endParaRPr>
          </a:p>
          <a:p>
            <a:pPr marL="0" indent="0">
              <a:buNone/>
            </a:pPr>
            <a:r>
              <a:rPr lang="en-US" sz="2400">
                <a:ea typeface="+mn-lt"/>
                <a:cs typeface="+mn-lt"/>
              </a:rPr>
              <a:t>1.Determine and display the elements that cause client churn.</a:t>
            </a:r>
            <a:endParaRPr lang="en-US" sz="2400">
              <a:cs typeface="Calibri" panose="020F0502020204030204"/>
            </a:endParaRPr>
          </a:p>
          <a:p>
            <a:pPr marL="0" indent="0">
              <a:buNone/>
            </a:pPr>
            <a:r>
              <a:rPr lang="en-US" sz="2400">
                <a:ea typeface="+mn-lt"/>
                <a:cs typeface="+mn-lt"/>
              </a:rPr>
              <a:t>2.Create a prediction model that includes the following features:</a:t>
            </a:r>
            <a:endParaRPr lang="en-US" sz="2400">
              <a:cs typeface="Calibri" panose="020F0502020204030204"/>
            </a:endParaRPr>
          </a:p>
          <a:p>
            <a:pPr lvl="1"/>
            <a:r>
              <a:rPr lang="en-US">
                <a:ea typeface="+mn-lt"/>
                <a:cs typeface="+mn-lt"/>
              </a:rPr>
              <a:t>Determine whether a customer is likely to churn.</a:t>
            </a:r>
            <a:endParaRPr lang="en-US">
              <a:cs typeface="Calibri"/>
            </a:endParaRPr>
          </a:p>
          <a:p>
            <a:pPr lvl="1"/>
            <a:r>
              <a:rPr lang="en-US">
                <a:ea typeface="+mn-lt"/>
                <a:cs typeface="+mn-lt"/>
              </a:rPr>
              <a:t>Choose a model that will assign a likelihood to churn to make it easier for customer service to target low hanging fruit in their attempts to prevent churn, preferably based on model performance.</a:t>
            </a:r>
            <a:endParaRPr lang="en-US">
              <a:cs typeface="Calibri"/>
            </a:endParaRPr>
          </a:p>
          <a:p>
            <a:endParaRPr lang="en-US" sz="2400">
              <a:cs typeface="Calibri"/>
            </a:endParaRPr>
          </a:p>
        </p:txBody>
      </p:sp>
    </p:spTree>
    <p:extLst>
      <p:ext uri="{BB962C8B-B14F-4D97-AF65-F5344CB8AC3E}">
        <p14:creationId xmlns:p14="http://schemas.microsoft.com/office/powerpoint/2010/main" val="303436654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664E23E2-7440-4E36-A67B-0F88C5F7E1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50000"/>
              <a:lumOff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B06949AE-010D-4C18-8AED-7872085ADD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7090"/>
            <a:ext cx="5458121" cy="5897880"/>
          </a:xfrm>
          <a:prstGeom prst="rect">
            <a:avLst/>
          </a:prstGeom>
          <a:solidFill>
            <a:srgbClr val="FFFFFF"/>
          </a:solidFill>
          <a:ln w="19050">
            <a:solidFill>
              <a:srgbClr val="FFB4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10">
            <a:extLst>
              <a:ext uri="{FF2B5EF4-FFF2-40B4-BE49-F238E27FC236}">
                <a16:creationId xmlns:a16="http://schemas.microsoft.com/office/drawing/2014/main" id="{B85716ED-8801-4F69-A733-FFD42D419D73}"/>
              </a:ext>
            </a:extLst>
          </p:cNvPr>
          <p:cNvPicPr>
            <a:picLocks noChangeAspect="1"/>
          </p:cNvPicPr>
          <p:nvPr/>
        </p:nvPicPr>
        <p:blipFill rotWithShape="1">
          <a:blip r:embed="rId2"/>
          <a:srcRect t="19832" r="311" b="279"/>
          <a:stretch/>
        </p:blipFill>
        <p:spPr>
          <a:xfrm>
            <a:off x="1237528" y="549004"/>
            <a:ext cx="4047524" cy="3775182"/>
          </a:xfrm>
          <a:prstGeom prst="rect">
            <a:avLst/>
          </a:prstGeom>
        </p:spPr>
      </p:pic>
      <p:sp>
        <p:nvSpPr>
          <p:cNvPr id="35" name="Rectangle 34">
            <a:extLst>
              <a:ext uri="{FF2B5EF4-FFF2-40B4-BE49-F238E27FC236}">
                <a16:creationId xmlns:a16="http://schemas.microsoft.com/office/drawing/2014/main" id="{FE54AADB-50C7-4293-94C0-27361A32B8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56866" y="480060"/>
            <a:ext cx="5458121" cy="5897880"/>
          </a:xfrm>
          <a:prstGeom prst="rect">
            <a:avLst/>
          </a:prstGeom>
          <a:solidFill>
            <a:srgbClr val="FFFFFF"/>
          </a:solidFill>
          <a:ln w="19050">
            <a:solidFill>
              <a:srgbClr val="FFB4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8" descr="Chart&#10;&#10;Description automatically generated">
            <a:extLst>
              <a:ext uri="{FF2B5EF4-FFF2-40B4-BE49-F238E27FC236}">
                <a16:creationId xmlns:a16="http://schemas.microsoft.com/office/drawing/2014/main" id="{F3AA8E20-33F5-4A42-B46E-B45E1FF41C6E}"/>
              </a:ext>
            </a:extLst>
          </p:cNvPr>
          <p:cNvPicPr>
            <a:picLocks noChangeAspect="1"/>
          </p:cNvPicPr>
          <p:nvPr/>
        </p:nvPicPr>
        <p:blipFill>
          <a:blip r:embed="rId3"/>
          <a:stretch>
            <a:fillRect/>
          </a:stretch>
        </p:blipFill>
        <p:spPr>
          <a:xfrm>
            <a:off x="6619817" y="489341"/>
            <a:ext cx="4246306" cy="4167580"/>
          </a:xfrm>
          <a:prstGeom prst="rect">
            <a:avLst/>
          </a:prstGeom>
        </p:spPr>
      </p:pic>
      <p:sp>
        <p:nvSpPr>
          <p:cNvPr id="12" name="TextBox 11">
            <a:extLst>
              <a:ext uri="{FF2B5EF4-FFF2-40B4-BE49-F238E27FC236}">
                <a16:creationId xmlns:a16="http://schemas.microsoft.com/office/drawing/2014/main" id="{E8777DB0-4ED8-4135-8687-910E26358BBA}"/>
              </a:ext>
            </a:extLst>
          </p:cNvPr>
          <p:cNvSpPr txBox="1"/>
          <p:nvPr/>
        </p:nvSpPr>
        <p:spPr>
          <a:xfrm>
            <a:off x="1178754" y="4602231"/>
            <a:ext cx="4322417"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dirty="0">
                <a:ea typeface="+mn-lt"/>
                <a:cs typeface="+mn-lt"/>
              </a:rPr>
              <a:t>Image 1: - Exited Pie Chart</a:t>
            </a:r>
          </a:p>
          <a:p>
            <a:r>
              <a:rPr lang="en-US" sz="2000" dirty="0">
                <a:ea typeface="+mn-lt"/>
                <a:cs typeface="+mn-lt"/>
              </a:rPr>
              <a:t>The overall snapshot of the dataset shows that 79 percent of consumers are retained, and 21 percent are exited.</a:t>
            </a:r>
            <a:endParaRPr lang="en-US" sz="2000">
              <a:cs typeface="Calibri"/>
            </a:endParaRPr>
          </a:p>
        </p:txBody>
      </p:sp>
      <p:sp>
        <p:nvSpPr>
          <p:cNvPr id="14" name="TextBox 13">
            <a:extLst>
              <a:ext uri="{FF2B5EF4-FFF2-40B4-BE49-F238E27FC236}">
                <a16:creationId xmlns:a16="http://schemas.microsoft.com/office/drawing/2014/main" id="{797BC26E-401F-49FF-BA8E-70B02D81597C}"/>
              </a:ext>
            </a:extLst>
          </p:cNvPr>
          <p:cNvSpPr txBox="1"/>
          <p:nvPr/>
        </p:nvSpPr>
        <p:spPr>
          <a:xfrm>
            <a:off x="6536020" y="4601541"/>
            <a:ext cx="5096479"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cs typeface="Calibri"/>
              </a:rPr>
              <a:t>Image 2:- </a:t>
            </a:r>
            <a:r>
              <a:rPr lang="en-US" b="1" dirty="0">
                <a:ea typeface="+mn-lt"/>
                <a:cs typeface="+mn-lt"/>
              </a:rPr>
              <a:t>Cities with Exit-Retain ratio</a:t>
            </a:r>
          </a:p>
          <a:p>
            <a:pPr algn="just"/>
            <a:r>
              <a:rPr lang="en-US" dirty="0">
                <a:ea typeface="+mn-lt"/>
                <a:cs typeface="+mn-lt"/>
              </a:rPr>
              <a:t>The dataset includes three cities, with over half of the data coming from France and the other half from Spain and Germany. Departed customer percent in France and Spain is 17 percent, whereas exited customer percent in Germany is 32 percent.</a:t>
            </a:r>
            <a:endParaRPr lang="en-US" dirty="0">
              <a:cs typeface="Calibri" panose="020F0502020204030204"/>
            </a:endParaRPr>
          </a:p>
        </p:txBody>
      </p:sp>
    </p:spTree>
    <p:extLst>
      <p:ext uri="{BB962C8B-B14F-4D97-AF65-F5344CB8AC3E}">
        <p14:creationId xmlns:p14="http://schemas.microsoft.com/office/powerpoint/2010/main" val="287115627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64E23E2-7440-4E36-A67B-0F88C5F7E1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50000"/>
              <a:lumOff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06949AE-010D-4C18-8AED-7872085ADD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7090"/>
            <a:ext cx="5458121" cy="5897880"/>
          </a:xfrm>
          <a:prstGeom prst="rect">
            <a:avLst/>
          </a:prstGeom>
          <a:solidFill>
            <a:srgbClr val="FFFFFF"/>
          </a:solidFill>
          <a:ln w="19050">
            <a:solidFill>
              <a:srgbClr val="FFB4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E54AADB-50C7-4293-94C0-27361A32B8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56866" y="480060"/>
            <a:ext cx="5458121" cy="5897880"/>
          </a:xfrm>
          <a:prstGeom prst="rect">
            <a:avLst/>
          </a:prstGeom>
          <a:solidFill>
            <a:srgbClr val="FFFFFF"/>
          </a:solidFill>
          <a:ln w="19050">
            <a:solidFill>
              <a:srgbClr val="FFB4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Chart, sunburst chart&#10;&#10;Description automatically generated">
            <a:extLst>
              <a:ext uri="{FF2B5EF4-FFF2-40B4-BE49-F238E27FC236}">
                <a16:creationId xmlns:a16="http://schemas.microsoft.com/office/drawing/2014/main" id="{8C4A095D-55B3-495A-9E5A-2024440500FC}"/>
              </a:ext>
            </a:extLst>
          </p:cNvPr>
          <p:cNvPicPr>
            <a:picLocks noChangeAspect="1"/>
          </p:cNvPicPr>
          <p:nvPr/>
        </p:nvPicPr>
        <p:blipFill>
          <a:blip r:embed="rId2"/>
          <a:stretch>
            <a:fillRect/>
          </a:stretch>
        </p:blipFill>
        <p:spPr>
          <a:xfrm>
            <a:off x="1137138" y="540869"/>
            <a:ext cx="3880337" cy="3982629"/>
          </a:xfrm>
          <a:prstGeom prst="rect">
            <a:avLst/>
          </a:prstGeom>
        </p:spPr>
      </p:pic>
      <p:sp>
        <p:nvSpPr>
          <p:cNvPr id="5" name="TextBox 4">
            <a:extLst>
              <a:ext uri="{FF2B5EF4-FFF2-40B4-BE49-F238E27FC236}">
                <a16:creationId xmlns:a16="http://schemas.microsoft.com/office/drawing/2014/main" id="{D3878C1B-BF67-4AF0-B2DD-5D43019976E7}"/>
              </a:ext>
            </a:extLst>
          </p:cNvPr>
          <p:cNvSpPr txBox="1"/>
          <p:nvPr/>
        </p:nvSpPr>
        <p:spPr>
          <a:xfrm>
            <a:off x="633046" y="4994030"/>
            <a:ext cx="4935416"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cs typeface="Calibri"/>
              </a:rPr>
              <a:t>Image3: - </a:t>
            </a:r>
            <a:r>
              <a:rPr lang="en-US" b="1" dirty="0">
                <a:ea typeface="+mn-lt"/>
                <a:cs typeface="+mn-lt"/>
              </a:rPr>
              <a:t>Cities with Male-Female ratio</a:t>
            </a:r>
            <a:r>
              <a:rPr lang="en-US" dirty="0">
                <a:cs typeface="Calibri"/>
              </a:rPr>
              <a:t> </a:t>
            </a:r>
          </a:p>
          <a:p>
            <a:r>
              <a:rPr lang="en-US" dirty="0">
                <a:ea typeface="+mn-lt"/>
                <a:cs typeface="+mn-lt"/>
              </a:rPr>
              <a:t>Females constitute 47 percent of the population in three cities, while males constitute 53 percent.</a:t>
            </a:r>
            <a:endParaRPr lang="en-US" dirty="0"/>
          </a:p>
        </p:txBody>
      </p:sp>
      <p:sp>
        <p:nvSpPr>
          <p:cNvPr id="6" name="TextBox 5">
            <a:extLst>
              <a:ext uri="{FF2B5EF4-FFF2-40B4-BE49-F238E27FC236}">
                <a16:creationId xmlns:a16="http://schemas.microsoft.com/office/drawing/2014/main" id="{57A5F28A-7090-4473-979D-1248CB1B9268}"/>
              </a:ext>
            </a:extLst>
          </p:cNvPr>
          <p:cNvSpPr txBox="1"/>
          <p:nvPr/>
        </p:nvSpPr>
        <p:spPr>
          <a:xfrm>
            <a:off x="6541477" y="4994031"/>
            <a:ext cx="5099538"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cs typeface="Calibri"/>
              </a:rPr>
              <a:t>Image4: - </a:t>
            </a:r>
            <a:r>
              <a:rPr lang="en-US" b="1" dirty="0">
                <a:ea typeface="+mn-lt"/>
                <a:cs typeface="+mn-lt"/>
              </a:rPr>
              <a:t>Male-Female with Exit-Retain ratio</a:t>
            </a:r>
          </a:p>
          <a:p>
            <a:r>
              <a:rPr lang="en-US" dirty="0">
                <a:ea typeface="+mn-lt"/>
                <a:cs typeface="+mn-lt"/>
              </a:rPr>
              <a:t>There are 54% males and 46% females, majority males were retained with 83.5% and for females 25% were exited.</a:t>
            </a:r>
            <a:endParaRPr lang="en-US" dirty="0"/>
          </a:p>
          <a:p>
            <a:endParaRPr lang="en-US" dirty="0">
              <a:cs typeface="Calibri"/>
            </a:endParaRPr>
          </a:p>
        </p:txBody>
      </p:sp>
      <p:pic>
        <p:nvPicPr>
          <p:cNvPr id="7" name="Picture 8" descr="Chart, sunburst chart&#10;&#10;Description automatically generated">
            <a:extLst>
              <a:ext uri="{FF2B5EF4-FFF2-40B4-BE49-F238E27FC236}">
                <a16:creationId xmlns:a16="http://schemas.microsoft.com/office/drawing/2014/main" id="{CBE78107-8D78-4089-BE0C-63563C78BE1A}"/>
              </a:ext>
            </a:extLst>
          </p:cNvPr>
          <p:cNvPicPr>
            <a:picLocks noChangeAspect="1"/>
          </p:cNvPicPr>
          <p:nvPr/>
        </p:nvPicPr>
        <p:blipFill rotWithShape="1">
          <a:blip r:embed="rId3"/>
          <a:srcRect l="27545" t="2532" r="27152" b="7173"/>
          <a:stretch/>
        </p:blipFill>
        <p:spPr>
          <a:xfrm>
            <a:off x="7289149" y="603385"/>
            <a:ext cx="3601593" cy="3798919"/>
          </a:xfrm>
          <a:prstGeom prst="rect">
            <a:avLst/>
          </a:prstGeom>
        </p:spPr>
      </p:pic>
    </p:spTree>
    <p:extLst>
      <p:ext uri="{BB962C8B-B14F-4D97-AF65-F5344CB8AC3E}">
        <p14:creationId xmlns:p14="http://schemas.microsoft.com/office/powerpoint/2010/main" val="246507318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64E23E2-7440-4E36-A67B-0F88C5F7E1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50000"/>
              <a:lumOff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06949AE-010D-4C18-8AED-7872085ADD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7090"/>
            <a:ext cx="5458121" cy="5897880"/>
          </a:xfrm>
          <a:prstGeom prst="rect">
            <a:avLst/>
          </a:prstGeom>
          <a:solidFill>
            <a:srgbClr val="FFFFFF"/>
          </a:solidFill>
          <a:ln w="19050">
            <a:solidFill>
              <a:srgbClr val="FB8C0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descr="Chart, waterfall chart&#10;&#10;Description automatically generated">
            <a:extLst>
              <a:ext uri="{FF2B5EF4-FFF2-40B4-BE49-F238E27FC236}">
                <a16:creationId xmlns:a16="http://schemas.microsoft.com/office/drawing/2014/main" id="{97B84E07-48B4-40C4-8465-8FD7116B3E32}"/>
              </a:ext>
            </a:extLst>
          </p:cNvPr>
          <p:cNvPicPr>
            <a:picLocks noChangeAspect="1"/>
          </p:cNvPicPr>
          <p:nvPr/>
        </p:nvPicPr>
        <p:blipFill>
          <a:blip r:embed="rId2"/>
          <a:stretch>
            <a:fillRect/>
          </a:stretch>
        </p:blipFill>
        <p:spPr>
          <a:xfrm>
            <a:off x="594288" y="478014"/>
            <a:ext cx="5329076" cy="3630030"/>
          </a:xfrm>
          <a:prstGeom prst="rect">
            <a:avLst/>
          </a:prstGeom>
        </p:spPr>
      </p:pic>
      <p:sp>
        <p:nvSpPr>
          <p:cNvPr id="12" name="Rectangle 11">
            <a:extLst>
              <a:ext uri="{FF2B5EF4-FFF2-40B4-BE49-F238E27FC236}">
                <a16:creationId xmlns:a16="http://schemas.microsoft.com/office/drawing/2014/main" id="{FE54AADB-50C7-4293-94C0-27361A32B8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56866" y="480060"/>
            <a:ext cx="5458121" cy="5897880"/>
          </a:xfrm>
          <a:prstGeom prst="rect">
            <a:avLst/>
          </a:prstGeom>
          <a:solidFill>
            <a:srgbClr val="FFFFFF"/>
          </a:solidFill>
          <a:ln w="19050">
            <a:solidFill>
              <a:srgbClr val="FB8C0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3" descr="Chart&#10;&#10;Description automatically generated">
            <a:extLst>
              <a:ext uri="{FF2B5EF4-FFF2-40B4-BE49-F238E27FC236}">
                <a16:creationId xmlns:a16="http://schemas.microsoft.com/office/drawing/2014/main" id="{5ED1A3A3-939A-4932-B36F-526301531A12}"/>
              </a:ext>
            </a:extLst>
          </p:cNvPr>
          <p:cNvPicPr>
            <a:picLocks noChangeAspect="1"/>
          </p:cNvPicPr>
          <p:nvPr/>
        </p:nvPicPr>
        <p:blipFill>
          <a:blip r:embed="rId3"/>
          <a:stretch>
            <a:fillRect/>
          </a:stretch>
        </p:blipFill>
        <p:spPr>
          <a:xfrm>
            <a:off x="6268634" y="600013"/>
            <a:ext cx="5446307" cy="2820988"/>
          </a:xfrm>
          <a:prstGeom prst="rect">
            <a:avLst/>
          </a:prstGeom>
        </p:spPr>
      </p:pic>
      <p:sp>
        <p:nvSpPr>
          <p:cNvPr id="4" name="TextBox 3">
            <a:extLst>
              <a:ext uri="{FF2B5EF4-FFF2-40B4-BE49-F238E27FC236}">
                <a16:creationId xmlns:a16="http://schemas.microsoft.com/office/drawing/2014/main" id="{88E8C799-C9BE-4C5E-8A8B-B6E7394D992B}"/>
              </a:ext>
            </a:extLst>
          </p:cNvPr>
          <p:cNvSpPr txBox="1"/>
          <p:nvPr/>
        </p:nvSpPr>
        <p:spPr>
          <a:xfrm>
            <a:off x="703385" y="4501662"/>
            <a:ext cx="5111261"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ea typeface="+mn-lt"/>
                <a:cs typeface="+mn-lt"/>
              </a:rPr>
              <a:t>Image5: - Retained and Churn as per has Credit card</a:t>
            </a:r>
          </a:p>
          <a:p>
            <a:r>
              <a:rPr lang="en-US" dirty="0">
                <a:ea typeface="+mn-lt"/>
                <a:cs typeface="+mn-lt"/>
              </a:rPr>
              <a:t>Consumers who did not have credit cards were retained the most, while customers who did have credit cards were evacuated the least.</a:t>
            </a:r>
            <a:endParaRPr lang="en-US">
              <a:cs typeface="Calibri"/>
            </a:endParaRPr>
          </a:p>
        </p:txBody>
      </p:sp>
      <p:sp>
        <p:nvSpPr>
          <p:cNvPr id="5" name="TextBox 4">
            <a:extLst>
              <a:ext uri="{FF2B5EF4-FFF2-40B4-BE49-F238E27FC236}">
                <a16:creationId xmlns:a16="http://schemas.microsoft.com/office/drawing/2014/main" id="{181F359D-D0A3-47FB-B19E-BB3C3DF3DAB6}"/>
              </a:ext>
            </a:extLst>
          </p:cNvPr>
          <p:cNvSpPr txBox="1"/>
          <p:nvPr/>
        </p:nvSpPr>
        <p:spPr>
          <a:xfrm>
            <a:off x="6344383" y="4503860"/>
            <a:ext cx="5322276"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cs typeface="Calibri"/>
              </a:rPr>
              <a:t>Image6: - </a:t>
            </a:r>
            <a:r>
              <a:rPr lang="en-US" b="1" dirty="0">
                <a:ea typeface="+mn-lt"/>
                <a:cs typeface="+mn-lt"/>
              </a:rPr>
              <a:t>Retained and Churn as per active member</a:t>
            </a:r>
          </a:p>
          <a:p>
            <a:r>
              <a:rPr lang="en-US" dirty="0">
                <a:ea typeface="+mn-lt"/>
                <a:cs typeface="+mn-lt"/>
              </a:rPr>
              <a:t>Inactive customers retained more than active customers, although active customers were more exited than non-active customers .</a:t>
            </a:r>
            <a:endParaRPr lang="en-US" dirty="0"/>
          </a:p>
        </p:txBody>
      </p:sp>
    </p:spTree>
    <p:extLst>
      <p:ext uri="{BB962C8B-B14F-4D97-AF65-F5344CB8AC3E}">
        <p14:creationId xmlns:p14="http://schemas.microsoft.com/office/powerpoint/2010/main" val="288156217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64E23E2-7440-4E36-A67B-0F88C5F7E1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50000"/>
              <a:lumOff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06949AE-010D-4C18-8AED-7872085ADD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7090"/>
            <a:ext cx="5458121" cy="5897880"/>
          </a:xfrm>
          <a:prstGeom prst="rect">
            <a:avLst/>
          </a:prstGeom>
          <a:solidFill>
            <a:srgbClr val="FFFFFF"/>
          </a:solidFill>
          <a:ln w="19050">
            <a:solidFill>
              <a:srgbClr val="FE8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E54AADB-50C7-4293-94C0-27361A32B8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56866" y="480060"/>
            <a:ext cx="5458121" cy="5897880"/>
          </a:xfrm>
          <a:prstGeom prst="rect">
            <a:avLst/>
          </a:prstGeom>
          <a:solidFill>
            <a:srgbClr val="FFFFFF"/>
          </a:solidFill>
          <a:ln w="19050">
            <a:solidFill>
              <a:srgbClr val="FE8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descr="Chart, box and whisker chart&#10;&#10;Description automatically generated">
            <a:extLst>
              <a:ext uri="{FF2B5EF4-FFF2-40B4-BE49-F238E27FC236}">
                <a16:creationId xmlns:a16="http://schemas.microsoft.com/office/drawing/2014/main" id="{6A3B4FFC-7024-486A-AB75-1CEC7F114487}"/>
              </a:ext>
            </a:extLst>
          </p:cNvPr>
          <p:cNvPicPr>
            <a:picLocks noChangeAspect="1"/>
          </p:cNvPicPr>
          <p:nvPr/>
        </p:nvPicPr>
        <p:blipFill>
          <a:blip r:embed="rId2"/>
          <a:stretch>
            <a:fillRect/>
          </a:stretch>
        </p:blipFill>
        <p:spPr>
          <a:xfrm>
            <a:off x="6256911" y="482783"/>
            <a:ext cx="5305630" cy="3430588"/>
          </a:xfrm>
          <a:prstGeom prst="rect">
            <a:avLst/>
          </a:prstGeom>
        </p:spPr>
      </p:pic>
      <p:sp>
        <p:nvSpPr>
          <p:cNvPr id="4" name="TextBox 3">
            <a:extLst>
              <a:ext uri="{FF2B5EF4-FFF2-40B4-BE49-F238E27FC236}">
                <a16:creationId xmlns:a16="http://schemas.microsoft.com/office/drawing/2014/main" id="{1892EA50-2366-41B3-8E26-8BB79C2607C9}"/>
              </a:ext>
            </a:extLst>
          </p:cNvPr>
          <p:cNvSpPr txBox="1"/>
          <p:nvPr/>
        </p:nvSpPr>
        <p:spPr>
          <a:xfrm>
            <a:off x="6682154" y="4372708"/>
            <a:ext cx="4595445"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ea typeface="+mn-lt"/>
                <a:cs typeface="+mn-lt"/>
              </a:rPr>
              <a:t>Image8: - Exited/Retained as per credit score</a:t>
            </a:r>
          </a:p>
          <a:p>
            <a:r>
              <a:rPr lang="en-US" dirty="0">
                <a:ea typeface="+mn-lt"/>
                <a:cs typeface="+mn-lt"/>
              </a:rPr>
              <a:t>Customers were exited and retained in this boxplot based on credit scores that were almost identical, i.e., near 650.</a:t>
            </a:r>
            <a:endParaRPr lang="en-US">
              <a:cs typeface="Calibri"/>
            </a:endParaRPr>
          </a:p>
        </p:txBody>
      </p:sp>
      <p:sp>
        <p:nvSpPr>
          <p:cNvPr id="5" name="TextBox 4">
            <a:extLst>
              <a:ext uri="{FF2B5EF4-FFF2-40B4-BE49-F238E27FC236}">
                <a16:creationId xmlns:a16="http://schemas.microsoft.com/office/drawing/2014/main" id="{61303F40-0A18-479E-948B-F6B76C7813B9}"/>
              </a:ext>
            </a:extLst>
          </p:cNvPr>
          <p:cNvSpPr txBox="1"/>
          <p:nvPr/>
        </p:nvSpPr>
        <p:spPr>
          <a:xfrm>
            <a:off x="670414" y="4480413"/>
            <a:ext cx="5064368"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cs typeface="Calibri"/>
              </a:rPr>
              <a:t>Image7: - </a:t>
            </a:r>
            <a:r>
              <a:rPr lang="en-US" b="1" dirty="0">
                <a:ea typeface="+mn-lt"/>
                <a:cs typeface="+mn-lt"/>
              </a:rPr>
              <a:t>exited/Retained as per age</a:t>
            </a:r>
          </a:p>
          <a:p>
            <a:r>
              <a:rPr lang="en-US" dirty="0">
                <a:ea typeface="+mn-lt"/>
                <a:cs typeface="+mn-lt"/>
              </a:rPr>
              <a:t>Customers of a higher age group were more likely to leave, whilst younger ones were more likely to stay.</a:t>
            </a:r>
            <a:endParaRPr lang="en-US" dirty="0"/>
          </a:p>
          <a:p>
            <a:endParaRPr lang="en-US" b="1" dirty="0">
              <a:cs typeface="Calibri"/>
            </a:endParaRPr>
          </a:p>
        </p:txBody>
      </p:sp>
      <p:pic>
        <p:nvPicPr>
          <p:cNvPr id="6" name="Picture 6" descr="Chart, box and whisker chart&#10;&#10;Description automatically generated">
            <a:extLst>
              <a:ext uri="{FF2B5EF4-FFF2-40B4-BE49-F238E27FC236}">
                <a16:creationId xmlns:a16="http://schemas.microsoft.com/office/drawing/2014/main" id="{A62CFE1E-983F-419A-8A9C-A11DAE78ABED}"/>
              </a:ext>
            </a:extLst>
          </p:cNvPr>
          <p:cNvPicPr>
            <a:picLocks noChangeAspect="1"/>
          </p:cNvPicPr>
          <p:nvPr/>
        </p:nvPicPr>
        <p:blipFill>
          <a:blip r:embed="rId3"/>
          <a:stretch>
            <a:fillRect/>
          </a:stretch>
        </p:blipFill>
        <p:spPr>
          <a:xfrm>
            <a:off x="480646" y="650277"/>
            <a:ext cx="5451230" cy="2849416"/>
          </a:xfrm>
          <a:prstGeom prst="rect">
            <a:avLst/>
          </a:prstGeom>
        </p:spPr>
      </p:pic>
    </p:spTree>
    <p:extLst>
      <p:ext uri="{BB962C8B-B14F-4D97-AF65-F5344CB8AC3E}">
        <p14:creationId xmlns:p14="http://schemas.microsoft.com/office/powerpoint/2010/main" val="124517505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64E23E2-7440-4E36-A67B-0F88C5F7E1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50000"/>
              <a:lumOff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06949AE-010D-4C18-8AED-7872085ADD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7090"/>
            <a:ext cx="5458121" cy="5897880"/>
          </a:xfrm>
          <a:prstGeom prst="rect">
            <a:avLst/>
          </a:prstGeom>
          <a:solidFill>
            <a:srgbClr val="FFFFFF"/>
          </a:solidFill>
          <a:ln w="19050">
            <a:solidFill>
              <a:srgbClr val="FF94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E54AADB-50C7-4293-94C0-27361A32B8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56866" y="480060"/>
            <a:ext cx="5458121" cy="5897880"/>
          </a:xfrm>
          <a:prstGeom prst="rect">
            <a:avLst/>
          </a:prstGeom>
          <a:solidFill>
            <a:srgbClr val="FFFFFF"/>
          </a:solidFill>
          <a:ln w="19050">
            <a:solidFill>
              <a:srgbClr val="FF94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Chart, bar chart&#10;&#10;Description automatically generated">
            <a:extLst>
              <a:ext uri="{FF2B5EF4-FFF2-40B4-BE49-F238E27FC236}">
                <a16:creationId xmlns:a16="http://schemas.microsoft.com/office/drawing/2014/main" id="{65D4AC84-2A75-4706-AF04-07C878B7CA31}"/>
              </a:ext>
            </a:extLst>
          </p:cNvPr>
          <p:cNvPicPr>
            <a:picLocks noChangeAspect="1"/>
          </p:cNvPicPr>
          <p:nvPr/>
        </p:nvPicPr>
        <p:blipFill>
          <a:blip r:embed="rId2"/>
          <a:stretch>
            <a:fillRect/>
          </a:stretch>
        </p:blipFill>
        <p:spPr>
          <a:xfrm>
            <a:off x="527538" y="615107"/>
            <a:ext cx="5357446" cy="3189384"/>
          </a:xfrm>
          <a:prstGeom prst="rect">
            <a:avLst/>
          </a:prstGeom>
        </p:spPr>
      </p:pic>
      <p:sp>
        <p:nvSpPr>
          <p:cNvPr id="5" name="TextBox 4">
            <a:extLst>
              <a:ext uri="{FF2B5EF4-FFF2-40B4-BE49-F238E27FC236}">
                <a16:creationId xmlns:a16="http://schemas.microsoft.com/office/drawing/2014/main" id="{FA7AF777-EC88-4D60-A5E3-0D8ED7ED738F}"/>
              </a:ext>
            </a:extLst>
          </p:cNvPr>
          <p:cNvSpPr txBox="1"/>
          <p:nvPr/>
        </p:nvSpPr>
        <p:spPr>
          <a:xfrm>
            <a:off x="668216" y="4583723"/>
            <a:ext cx="5076092"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ea typeface="+mn-lt"/>
                <a:cs typeface="+mn-lt"/>
              </a:rPr>
              <a:t>Image9:- exited/Retained as per Balance</a:t>
            </a:r>
          </a:p>
          <a:p>
            <a:r>
              <a:rPr lang="en-US" dirty="0">
                <a:ea typeface="+mn-lt"/>
                <a:cs typeface="+mn-lt"/>
              </a:rPr>
              <a:t>Customers with a high balance were exited at a higher rate than those with a low balance.</a:t>
            </a:r>
            <a:endParaRPr lang="en-US" dirty="0">
              <a:cs typeface="Calibri"/>
            </a:endParaRPr>
          </a:p>
        </p:txBody>
      </p:sp>
      <p:pic>
        <p:nvPicPr>
          <p:cNvPr id="6" name="Picture 6" descr="Chart, box and whisker chart&#10;&#10;Description automatically generated">
            <a:extLst>
              <a:ext uri="{FF2B5EF4-FFF2-40B4-BE49-F238E27FC236}">
                <a16:creationId xmlns:a16="http://schemas.microsoft.com/office/drawing/2014/main" id="{0D5B7BC4-9FA6-43FF-A776-109F1BB29D9C}"/>
              </a:ext>
            </a:extLst>
          </p:cNvPr>
          <p:cNvPicPr>
            <a:picLocks noChangeAspect="1"/>
          </p:cNvPicPr>
          <p:nvPr/>
        </p:nvPicPr>
        <p:blipFill>
          <a:blip r:embed="rId3"/>
          <a:stretch>
            <a:fillRect/>
          </a:stretch>
        </p:blipFill>
        <p:spPr>
          <a:xfrm>
            <a:off x="6318738" y="615107"/>
            <a:ext cx="5298830" cy="3107323"/>
          </a:xfrm>
          <a:prstGeom prst="rect">
            <a:avLst/>
          </a:prstGeom>
        </p:spPr>
      </p:pic>
      <p:sp>
        <p:nvSpPr>
          <p:cNvPr id="7" name="TextBox 6">
            <a:extLst>
              <a:ext uri="{FF2B5EF4-FFF2-40B4-BE49-F238E27FC236}">
                <a16:creationId xmlns:a16="http://schemas.microsoft.com/office/drawing/2014/main" id="{59FF6ED4-8904-4B17-A5A4-9C47F520A25B}"/>
              </a:ext>
            </a:extLst>
          </p:cNvPr>
          <p:cNvSpPr txBox="1"/>
          <p:nvPr/>
        </p:nvSpPr>
        <p:spPr>
          <a:xfrm>
            <a:off x="6402998" y="4585921"/>
            <a:ext cx="5029199"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t>Image10: - </a:t>
            </a:r>
            <a:r>
              <a:rPr lang="en-US" b="1" dirty="0">
                <a:ea typeface="+mn-lt"/>
                <a:cs typeface="+mn-lt"/>
              </a:rPr>
              <a:t>exited/Retained as per Tenure</a:t>
            </a:r>
          </a:p>
          <a:p>
            <a:r>
              <a:rPr lang="en-US" dirty="0">
                <a:ea typeface="+mn-lt"/>
                <a:cs typeface="+mn-lt"/>
              </a:rPr>
              <a:t>Customers with a long stay were kept longer than those with a short duration, and the average is nearly indistinguishable.</a:t>
            </a:r>
            <a:endParaRPr lang="en-US" dirty="0"/>
          </a:p>
        </p:txBody>
      </p:sp>
    </p:spTree>
    <p:extLst>
      <p:ext uri="{BB962C8B-B14F-4D97-AF65-F5344CB8AC3E}">
        <p14:creationId xmlns:p14="http://schemas.microsoft.com/office/powerpoint/2010/main" val="31392204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64E23E2-7440-4E36-A67B-0F88C5F7E1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50000"/>
              <a:lumOff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06949AE-010D-4C18-8AED-7872085ADD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7090"/>
            <a:ext cx="5458121" cy="5897880"/>
          </a:xfrm>
          <a:prstGeom prst="rect">
            <a:avLst/>
          </a:prstGeom>
          <a:solidFill>
            <a:srgbClr val="FFFFFF"/>
          </a:solidFill>
          <a:ln w="19050">
            <a:solidFill>
              <a:srgbClr val="FF8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E54AADB-50C7-4293-94C0-27361A32B8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56866" y="480060"/>
            <a:ext cx="5458121" cy="5897880"/>
          </a:xfrm>
          <a:prstGeom prst="rect">
            <a:avLst/>
          </a:prstGeom>
          <a:solidFill>
            <a:srgbClr val="FFFFFF"/>
          </a:solidFill>
          <a:ln w="19050">
            <a:solidFill>
              <a:srgbClr val="FF8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8B3B85E9-B170-4364-9F57-6A8D6BB46F80}"/>
              </a:ext>
            </a:extLst>
          </p:cNvPr>
          <p:cNvSpPr txBox="1"/>
          <p:nvPr/>
        </p:nvSpPr>
        <p:spPr>
          <a:xfrm>
            <a:off x="480647" y="4970584"/>
            <a:ext cx="545123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ea typeface="+mn-lt"/>
                <a:cs typeface="+mn-lt"/>
              </a:rPr>
              <a:t>Image11: - exited/Retained as per Number of Products</a:t>
            </a:r>
          </a:p>
          <a:p>
            <a:r>
              <a:rPr lang="en-US" dirty="0">
                <a:ea typeface="+mn-lt"/>
                <a:cs typeface="+mn-lt"/>
              </a:rPr>
              <a:t>Exiting customers account for one product on average, whereas retained customers account for two.</a:t>
            </a:r>
            <a:endParaRPr lang="en-US">
              <a:cs typeface="Calibri"/>
            </a:endParaRPr>
          </a:p>
        </p:txBody>
      </p:sp>
      <p:pic>
        <p:nvPicPr>
          <p:cNvPr id="5" name="Picture 5" descr="Chart, box and whisker chart&#10;&#10;Description automatically generated">
            <a:extLst>
              <a:ext uri="{FF2B5EF4-FFF2-40B4-BE49-F238E27FC236}">
                <a16:creationId xmlns:a16="http://schemas.microsoft.com/office/drawing/2014/main" id="{02B49A69-6416-470E-AA9B-04B5D1CFEAC7}"/>
              </a:ext>
            </a:extLst>
          </p:cNvPr>
          <p:cNvPicPr>
            <a:picLocks noChangeAspect="1"/>
          </p:cNvPicPr>
          <p:nvPr/>
        </p:nvPicPr>
        <p:blipFill>
          <a:blip r:embed="rId2"/>
          <a:stretch>
            <a:fillRect/>
          </a:stretch>
        </p:blipFill>
        <p:spPr>
          <a:xfrm>
            <a:off x="574431" y="608114"/>
            <a:ext cx="5169876" cy="3379218"/>
          </a:xfrm>
          <a:prstGeom prst="rect">
            <a:avLst/>
          </a:prstGeom>
        </p:spPr>
      </p:pic>
      <p:pic>
        <p:nvPicPr>
          <p:cNvPr id="6" name="Picture 6" descr="Chart, box and whisker chart&#10;&#10;Description automatically generated">
            <a:extLst>
              <a:ext uri="{FF2B5EF4-FFF2-40B4-BE49-F238E27FC236}">
                <a16:creationId xmlns:a16="http://schemas.microsoft.com/office/drawing/2014/main" id="{8B3CBCC9-09C8-4DF2-B290-89B4E9C35104}"/>
              </a:ext>
            </a:extLst>
          </p:cNvPr>
          <p:cNvPicPr>
            <a:picLocks noChangeAspect="1"/>
          </p:cNvPicPr>
          <p:nvPr/>
        </p:nvPicPr>
        <p:blipFill>
          <a:blip r:embed="rId3"/>
          <a:stretch>
            <a:fillRect/>
          </a:stretch>
        </p:blipFill>
        <p:spPr>
          <a:xfrm>
            <a:off x="6342184" y="537776"/>
            <a:ext cx="5087815" cy="3332326"/>
          </a:xfrm>
          <a:prstGeom prst="rect">
            <a:avLst/>
          </a:prstGeom>
        </p:spPr>
      </p:pic>
      <p:sp>
        <p:nvSpPr>
          <p:cNvPr id="7" name="TextBox 6">
            <a:extLst>
              <a:ext uri="{FF2B5EF4-FFF2-40B4-BE49-F238E27FC236}">
                <a16:creationId xmlns:a16="http://schemas.microsoft.com/office/drawing/2014/main" id="{0080F504-FFA9-48AF-9393-37CF03AA6E9B}"/>
              </a:ext>
            </a:extLst>
          </p:cNvPr>
          <p:cNvSpPr txBox="1"/>
          <p:nvPr/>
        </p:nvSpPr>
        <p:spPr>
          <a:xfrm>
            <a:off x="6600092" y="4970585"/>
            <a:ext cx="5029200"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cs typeface="Calibri"/>
              </a:rPr>
              <a:t>Image12: - </a:t>
            </a:r>
            <a:r>
              <a:rPr lang="en-US" b="1" dirty="0">
                <a:ea typeface="+mn-lt"/>
                <a:cs typeface="+mn-lt"/>
              </a:rPr>
              <a:t>Exited/Retained as per estimated salary</a:t>
            </a:r>
          </a:p>
          <a:p>
            <a:r>
              <a:rPr lang="en-US" dirty="0">
                <a:ea typeface="+mn-lt"/>
                <a:cs typeface="+mn-lt"/>
              </a:rPr>
              <a:t>In terms of estimated compensation, the averages of those who were kept and those who were let go are nearly identical.</a:t>
            </a:r>
            <a:endParaRPr lang="en-US" dirty="0"/>
          </a:p>
        </p:txBody>
      </p:sp>
    </p:spTree>
    <p:extLst>
      <p:ext uri="{BB962C8B-B14F-4D97-AF65-F5344CB8AC3E}">
        <p14:creationId xmlns:p14="http://schemas.microsoft.com/office/powerpoint/2010/main" val="297804561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81</TotalTime>
  <Words>110</Words>
  <Application>Microsoft Office PowerPoint</Application>
  <PresentationFormat>Widescreen</PresentationFormat>
  <Paragraphs>17</Paragraphs>
  <Slides>12</Slides>
  <Notes>0</Notes>
  <HiddenSlides>0</HiddenSlides>
  <MMClips>1</MMClips>
  <ScaleCrop>false</ScaleCrop>
  <HeadingPairs>
    <vt:vector size="4" baseType="variant">
      <vt:variant>
        <vt:lpstr>Theme</vt:lpstr>
      </vt:variant>
      <vt:variant>
        <vt:i4>1</vt:i4>
      </vt:variant>
      <vt:variant>
        <vt:lpstr>Slide Titles</vt:lpstr>
      </vt:variant>
      <vt:variant>
        <vt:i4>12</vt:i4>
      </vt:variant>
    </vt:vector>
  </HeadingPairs>
  <TitlesOfParts>
    <vt:vector size="13" baseType="lpstr">
      <vt:lpstr>Office Theme</vt:lpstr>
      <vt:lpstr>Data Analysis on Churn Modelling</vt:lpstr>
      <vt:lpstr>Index</vt:lpstr>
      <vt:lpstr>Introduction</vt:lpstr>
      <vt:lpstr>PowerPoint Presentation</vt:lpstr>
      <vt:lpstr>PowerPoint Presentation</vt:lpstr>
      <vt:lpstr>PowerPoint Presentation</vt:lpstr>
      <vt:lpstr>PowerPoint Presentation</vt:lpstr>
      <vt:lpstr>PowerPoint Presentation</vt:lpstr>
      <vt:lpstr>PowerPoint Presentation</vt:lpstr>
      <vt:lpstr>Summary</vt:lpstr>
      <vt:lpstr>Reference</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Analysis on Churn Modelling</dc:title>
  <dc:creator>Parth Shah</dc:creator>
  <cp:lastModifiedBy>Parth Shah</cp:lastModifiedBy>
  <cp:revision>447</cp:revision>
  <dcterms:created xsi:type="dcterms:W3CDTF">2022-02-20T21:49:09Z</dcterms:created>
  <dcterms:modified xsi:type="dcterms:W3CDTF">2022-02-21T02:45:54Z</dcterms:modified>
</cp:coreProperties>
</file>